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4" r:id="rId3"/>
    <p:sldId id="271" r:id="rId4"/>
    <p:sldId id="285" r:id="rId5"/>
    <p:sldId id="288" r:id="rId6"/>
    <p:sldId id="289" r:id="rId7"/>
    <p:sldId id="290" r:id="rId8"/>
    <p:sldId id="279" r:id="rId9"/>
    <p:sldId id="280" r:id="rId10"/>
    <p:sldId id="281" r:id="rId11"/>
    <p:sldId id="282" r:id="rId12"/>
    <p:sldId id="283" r:id="rId13"/>
    <p:sldId id="284" r:id="rId1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2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1F275-2BE3-4DBE-BE75-9AD8B8E57813}" type="datetimeFigureOut">
              <a:rPr lang="en-AU" smtClean="0"/>
              <a:t>14/08/2012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32798-8A11-444A-9105-3DCCE56283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2661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8735C-EC7E-4C36-BD18-CD4FCB289217}" type="datetimeFigureOut">
              <a:rPr lang="en-AU" smtClean="0"/>
              <a:t>14/08/2012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B3E1F-9B2A-4A78-8069-16FFD75F77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414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A0CE2F-BD79-4B65-904D-B1209B682EA1}" type="slidenum">
              <a:rPr lang="en-US" sz="1200">
                <a:solidFill>
                  <a:prstClr val="black"/>
                </a:solidFill>
              </a:rPr>
              <a:pPr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70E5A-FEF7-4C68-ABD9-F1C2FD2B7D80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A4C25-311F-4A64-AF0F-3A52FD16028F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C8F5C-0BBE-421D-8BD0-1A927748C33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7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  <a:ea typeface="ＭＳ Ｐゴシック" pitchFamily="27" charset="-128"/>
              </a:rPr>
              <a:t>No video/animation. </a:t>
            </a:r>
          </a:p>
          <a:p>
            <a:endParaRPr lang="en-US" smtClean="0">
              <a:latin typeface="Arial" charset="0"/>
              <a:ea typeface="ＭＳ Ｐゴシック" pitchFamily="27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4A645-83FB-45A5-A916-1D5A0FD7B1D7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TextBox 3"/>
          <p:cNvSpPr txBox="1"/>
          <p:nvPr userDrawn="1"/>
        </p:nvSpPr>
        <p:spPr>
          <a:xfrm>
            <a:off x="6538768" y="172350"/>
            <a:ext cx="2582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Australia Week</a:t>
            </a:r>
            <a:r>
              <a:rPr lang="en-AU" sz="1400" baseline="0" dirty="0" smtClean="0"/>
              <a:t> </a:t>
            </a:r>
            <a:r>
              <a:rPr lang="en-AU" sz="1400" dirty="0" smtClean="0"/>
              <a:t>Jilin University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626461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6076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6889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967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86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2528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836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757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10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379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803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PPT slide colour80%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4925"/>
            <a:ext cx="914558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Text Box 8"/>
          <p:cNvSpPr txBox="1">
            <a:spLocks noChangeArrowheads="1"/>
          </p:cNvSpPr>
          <p:nvPr userDrawn="1"/>
        </p:nvSpPr>
        <p:spPr bwMode="auto">
          <a:xfrm>
            <a:off x="8229600" y="6400800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fld id="{078C40CA-04EF-4C7F-A38D-88B678C7A4F7}" type="slidenum">
              <a:rPr lang="en-US" sz="1200">
                <a:solidFill>
                  <a:srgbClr val="000000"/>
                </a:solidFill>
                <a:latin typeface="Myriad Pro" pitchFamily="1" charset="0"/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200">
              <a:solidFill>
                <a:srgbClr val="000000"/>
              </a:solidFill>
              <a:latin typeface="Myriad Pro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4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Myriad Pro" pitchFamily="1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Myriad Pro" pitchFamily="1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Myriad Pro" pitchFamily="1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Myriad Pro" pitchFamily="1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Myriad Pro" pitchFamily="1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Myriad Pro" pitchFamily="1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Myriad Pro" pitchFamily="1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Myriad Pro" pitchFamily="1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im.piper@mq.edu.a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</p:spPr>
        <p:txBody>
          <a:bodyPr/>
          <a:lstStyle/>
          <a:p>
            <a:pPr algn="ctr"/>
            <a:r>
              <a:rPr lang="en-US" sz="3600" dirty="0" smtClean="0"/>
              <a:t>Opportunities for students seeking to undertake research degrees at </a:t>
            </a:r>
            <a:r>
              <a:rPr lang="en-US" sz="3600" dirty="0" smtClean="0"/>
              <a:t>Macquarie University</a:t>
            </a:r>
            <a:endParaRPr lang="en-AU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64904"/>
            <a:ext cx="6400800" cy="1752600"/>
          </a:xfrm>
        </p:spPr>
        <p:txBody>
          <a:bodyPr/>
          <a:lstStyle/>
          <a:p>
            <a:r>
              <a:rPr lang="en-US" b="1" dirty="0" smtClean="0"/>
              <a:t>Professor Jim </a:t>
            </a:r>
            <a:r>
              <a:rPr lang="en-US" b="1" dirty="0" smtClean="0"/>
              <a:t>Piper</a:t>
            </a:r>
          </a:p>
          <a:p>
            <a:r>
              <a:rPr lang="en-US" sz="2400" b="1" dirty="0" smtClean="0"/>
              <a:t>(with </a:t>
            </a:r>
            <a:r>
              <a:rPr lang="en-US" sz="2400" b="1" dirty="0" err="1" smtClean="0"/>
              <a:t>Dr</a:t>
            </a:r>
            <a:r>
              <a:rPr lang="en-US" sz="2400" b="1" dirty="0" smtClean="0"/>
              <a:t> Jin </a:t>
            </a:r>
            <a:r>
              <a:rPr lang="en-US" sz="2400" b="1" dirty="0" err="1"/>
              <a:t>D</a:t>
            </a:r>
            <a:r>
              <a:rPr lang="en-US" sz="2400" b="1" dirty="0" err="1" smtClean="0"/>
              <a:t>ayong</a:t>
            </a:r>
            <a:r>
              <a:rPr lang="en-US" sz="2400" b="1" dirty="0" smtClean="0"/>
              <a:t>)</a:t>
            </a:r>
            <a:endParaRPr lang="en-US" sz="2400" b="1" dirty="0" smtClean="0"/>
          </a:p>
          <a:p>
            <a:endParaRPr lang="en-US" b="1" dirty="0" smtClean="0"/>
          </a:p>
          <a:p>
            <a:r>
              <a:rPr lang="en-US" sz="2400" b="1" dirty="0" smtClean="0"/>
              <a:t>Deputy Vice-Chancellor (Research) </a:t>
            </a:r>
          </a:p>
          <a:p>
            <a:r>
              <a:rPr lang="en-US" sz="2400" b="1" dirty="0" smtClean="0"/>
              <a:t>Macquarie University,</a:t>
            </a:r>
          </a:p>
          <a:p>
            <a:r>
              <a:rPr lang="en-US" sz="2400" b="1" dirty="0" smtClean="0"/>
              <a:t>Sydney, </a:t>
            </a:r>
            <a:r>
              <a:rPr lang="en-US" sz="2400" b="1" dirty="0" smtClean="0"/>
              <a:t>Australia</a:t>
            </a:r>
            <a:endParaRPr lang="en-US" b="1" dirty="0" smtClean="0"/>
          </a:p>
          <a:p>
            <a:r>
              <a:rPr lang="en-US" sz="2400" b="1" dirty="0">
                <a:solidFill>
                  <a:srgbClr val="C00000"/>
                </a:solidFill>
                <a:hlinkClick r:id="rId3"/>
              </a:rPr>
              <a:t>j</a:t>
            </a:r>
            <a:r>
              <a:rPr lang="en-US" sz="2400" b="1" dirty="0" smtClean="0">
                <a:solidFill>
                  <a:srgbClr val="C00000"/>
                </a:solidFill>
                <a:hlinkClick r:id="rId3"/>
              </a:rPr>
              <a:t>im.piper@mq.edu.au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dayong.jin@mq.edu.au</a:t>
            </a:r>
            <a:endParaRPr lang="en-A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7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ESemon\AppData\Local\Microsoft\Windows\Temporary Internet Files\Content.IE5\NPAR8R1P\MP900403743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76" r="12419"/>
          <a:stretch/>
        </p:blipFill>
        <p:spPr bwMode="auto">
          <a:xfrm>
            <a:off x="-324544" y="257134"/>
            <a:ext cx="7000384" cy="6052186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072" y="476672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Example of </a:t>
            </a:r>
            <a:r>
              <a:rPr lang="en-US" dirty="0" err="1" smtClean="0">
                <a:solidFill>
                  <a:srgbClr val="C00000"/>
                </a:solidFill>
              </a:rPr>
              <a:t>MRes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Yr</a:t>
            </a:r>
            <a:r>
              <a:rPr lang="en-US" dirty="0" smtClean="0">
                <a:solidFill>
                  <a:srgbClr val="C00000"/>
                </a:solidFill>
              </a:rPr>
              <a:t> 1 - Physics </a:t>
            </a:r>
            <a:endParaRPr lang="en-AU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80" y="1340768"/>
            <a:ext cx="7772400" cy="47552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700-level in Physics</a:t>
            </a:r>
          </a:p>
          <a:p>
            <a:pPr lvl="1"/>
            <a:r>
              <a:rPr lang="en-US" dirty="0" smtClean="0"/>
              <a:t>Research Communications</a:t>
            </a:r>
          </a:p>
          <a:p>
            <a:pPr lvl="1"/>
            <a:r>
              <a:rPr lang="en-US" dirty="0" smtClean="0"/>
              <a:t>Research Frontiers in Physics and Astronomy</a:t>
            </a:r>
          </a:p>
          <a:p>
            <a:pPr lvl="1"/>
            <a:r>
              <a:rPr lang="en-US" dirty="0" smtClean="0"/>
              <a:t>Plus an approved program of 6 units usually taken from these electives:</a:t>
            </a:r>
          </a:p>
          <a:p>
            <a:pPr lvl="2"/>
            <a:r>
              <a:rPr lang="en-US" dirty="0" smtClean="0"/>
              <a:t>Advanced Photonics;</a:t>
            </a:r>
          </a:p>
          <a:p>
            <a:pPr lvl="2"/>
            <a:r>
              <a:rPr lang="en-US" dirty="0" smtClean="0"/>
              <a:t>Mathematical Methods in Physics;</a:t>
            </a:r>
          </a:p>
          <a:p>
            <a:pPr lvl="2"/>
            <a:r>
              <a:rPr lang="en-US" dirty="0" smtClean="0"/>
              <a:t>Statistical Physics;</a:t>
            </a:r>
          </a:p>
          <a:p>
            <a:pPr lvl="2"/>
            <a:r>
              <a:rPr lang="en-US" dirty="0" smtClean="0"/>
              <a:t>Computational Science;</a:t>
            </a:r>
          </a:p>
          <a:p>
            <a:pPr lvl="2"/>
            <a:r>
              <a:rPr lang="en-US" dirty="0" err="1" smtClean="0"/>
              <a:t>Nanobiophotonics</a:t>
            </a:r>
            <a:r>
              <a:rPr lang="en-US" dirty="0" smtClean="0"/>
              <a:t>;</a:t>
            </a:r>
          </a:p>
          <a:p>
            <a:pPr lvl="2"/>
            <a:r>
              <a:rPr lang="en-US" dirty="0" smtClean="0"/>
              <a:t>Quantum Information and Technology;</a:t>
            </a:r>
          </a:p>
          <a:p>
            <a:pPr lvl="2"/>
            <a:r>
              <a:rPr lang="en-US" dirty="0" smtClean="0"/>
              <a:t>Advanced Astrophysics;</a:t>
            </a:r>
          </a:p>
          <a:p>
            <a:pPr lvl="2"/>
            <a:r>
              <a:rPr lang="en-US" dirty="0" smtClean="0"/>
              <a:t>Particle Physics and Cosmology</a:t>
            </a:r>
            <a:r>
              <a:rPr lang="en-US" dirty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448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pPr algn="ctr"/>
            <a:r>
              <a:rPr lang="en-AU" dirty="0" smtClean="0">
                <a:solidFill>
                  <a:srgbClr val="C00000"/>
                </a:solidFill>
              </a:rPr>
              <a:t>Master of Research/PhD packages</a:t>
            </a:r>
            <a:endParaRPr lang="en-AU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908720"/>
            <a:ext cx="7776865" cy="4899248"/>
          </a:xfrm>
        </p:spPr>
        <p:txBody>
          <a:bodyPr/>
          <a:lstStyle/>
          <a:p>
            <a:r>
              <a:rPr lang="en-AU" sz="1800" dirty="0" smtClean="0"/>
              <a:t>From 2014, admission to PhD will require a completed </a:t>
            </a:r>
            <a:r>
              <a:rPr lang="en-AU" sz="1800" dirty="0" err="1" smtClean="0"/>
              <a:t>MRes</a:t>
            </a:r>
            <a:r>
              <a:rPr lang="en-AU" sz="1800" dirty="0" smtClean="0"/>
              <a:t> </a:t>
            </a:r>
            <a:r>
              <a:rPr lang="en-AU" sz="1800" dirty="0" smtClean="0"/>
              <a:t>at distinction level (75%) </a:t>
            </a:r>
            <a:r>
              <a:rPr lang="en-US" sz="1800" dirty="0" smtClean="0"/>
              <a:t>or </a:t>
            </a:r>
            <a:r>
              <a:rPr lang="en-US" sz="1800" dirty="0" smtClean="0"/>
              <a:t>completed research Master </a:t>
            </a:r>
            <a:r>
              <a:rPr lang="en-US" sz="1800" dirty="0" smtClean="0"/>
              <a:t>degree</a:t>
            </a:r>
          </a:p>
          <a:p>
            <a:r>
              <a:rPr lang="en-AU" sz="1800" dirty="0"/>
              <a:t>Students who have completed a coursework Master degree or the coursework component of a research Master degree (China) receive full credit for the Year 1 of </a:t>
            </a:r>
            <a:r>
              <a:rPr lang="en-AU" sz="1800" dirty="0" err="1"/>
              <a:t>MRes</a:t>
            </a:r>
            <a:r>
              <a:rPr lang="en-AU" sz="1800" dirty="0"/>
              <a:t> and enrol in a 4 </a:t>
            </a:r>
            <a:r>
              <a:rPr lang="en-AU" sz="1800" dirty="0" err="1"/>
              <a:t>yr</a:t>
            </a:r>
            <a:r>
              <a:rPr lang="en-AU" sz="1800" dirty="0"/>
              <a:t> </a:t>
            </a:r>
            <a:r>
              <a:rPr lang="en-AU" sz="1800" dirty="0" err="1"/>
              <a:t>MRes</a:t>
            </a:r>
            <a:r>
              <a:rPr lang="en-AU" sz="1800" dirty="0"/>
              <a:t>/PhD </a:t>
            </a:r>
            <a:endParaRPr lang="en-AU" sz="1800" dirty="0" smtClean="0"/>
          </a:p>
          <a:p>
            <a:r>
              <a:rPr lang="en-AU" sz="1800" dirty="0" smtClean="0"/>
              <a:t>Students with a completed Bachelor degree (at Credit level) may enrol in a 5 </a:t>
            </a:r>
            <a:r>
              <a:rPr lang="en-AU" sz="1800" dirty="0" err="1" smtClean="0"/>
              <a:t>yr</a:t>
            </a:r>
            <a:r>
              <a:rPr lang="en-AU" sz="1800" dirty="0" smtClean="0"/>
              <a:t> </a:t>
            </a:r>
            <a:r>
              <a:rPr lang="en-AU" sz="1800" dirty="0" err="1" smtClean="0"/>
              <a:t>MRes</a:t>
            </a:r>
            <a:r>
              <a:rPr lang="en-AU" sz="1800" dirty="0" smtClean="0"/>
              <a:t>/PhD package with progression subject to performance </a:t>
            </a:r>
            <a:endParaRPr lang="en-AU" sz="1800" dirty="0" smtClean="0"/>
          </a:p>
          <a:p>
            <a:r>
              <a:rPr lang="en-AU" sz="1800" dirty="0" smtClean="0"/>
              <a:t>Students </a:t>
            </a:r>
            <a:r>
              <a:rPr lang="en-AU" sz="1800" dirty="0" smtClean="0"/>
              <a:t>who have completed a research Master degree may enrol directly in a PhD (normally 3 </a:t>
            </a:r>
            <a:r>
              <a:rPr lang="en-AU" sz="1800" dirty="0" err="1" smtClean="0"/>
              <a:t>yrs</a:t>
            </a:r>
            <a:r>
              <a:rPr lang="en-AU" sz="1800" dirty="0" smtClean="0"/>
              <a:t> duration, but with an additional 6-month confirmation period  applying to most international students)</a:t>
            </a:r>
          </a:p>
          <a:p>
            <a:r>
              <a:rPr lang="en-AU" sz="1800" dirty="0" smtClean="0"/>
              <a:t>Full and partial scholarships (including tuition fees) for  international students will be available for both 5</a:t>
            </a:r>
            <a:r>
              <a:rPr lang="en-AU" sz="1800" dirty="0"/>
              <a:t> </a:t>
            </a:r>
            <a:r>
              <a:rPr lang="en-AU" sz="1800" dirty="0" smtClean="0"/>
              <a:t>and 4 </a:t>
            </a:r>
            <a:r>
              <a:rPr lang="en-AU" sz="1800" dirty="0" err="1" smtClean="0"/>
              <a:t>yr</a:t>
            </a:r>
            <a:r>
              <a:rPr lang="en-AU" sz="1800" dirty="0" smtClean="0"/>
              <a:t> </a:t>
            </a:r>
            <a:r>
              <a:rPr lang="en-AU" sz="1800" dirty="0" err="1" smtClean="0"/>
              <a:t>MRes</a:t>
            </a:r>
            <a:r>
              <a:rPr lang="en-AU" sz="1800" dirty="0" smtClean="0"/>
              <a:t>/PhD packages, as well as 3 ½  </a:t>
            </a:r>
            <a:r>
              <a:rPr lang="en-AU" sz="1800" dirty="0" err="1" smtClean="0"/>
              <a:t>yr</a:t>
            </a:r>
            <a:r>
              <a:rPr lang="en-AU" sz="1800" dirty="0" smtClean="0"/>
              <a:t> PhD  </a:t>
            </a:r>
            <a:r>
              <a:rPr lang="en-AU" sz="1800" dirty="0" smtClean="0"/>
              <a:t>programs</a:t>
            </a:r>
          </a:p>
          <a:p>
            <a:r>
              <a:rPr lang="en-AU" sz="1800" b="1" dirty="0" smtClean="0">
                <a:solidFill>
                  <a:srgbClr val="C00000"/>
                </a:solidFill>
              </a:rPr>
              <a:t>Macquarie University has a special agreement with Jilin University whereby for every Jilin student awarded a CSC Scholarship to study at Macquarie, we will offer a matching scholarship to 	 		another Jilin student</a:t>
            </a:r>
            <a:endParaRPr lang="en-AU" sz="1800" b="1" dirty="0" smtClean="0">
              <a:solidFill>
                <a:srgbClr val="C00000"/>
              </a:solidFill>
            </a:endParaRPr>
          </a:p>
          <a:p>
            <a:endParaRPr lang="en-AU" sz="1800" dirty="0" smtClean="0"/>
          </a:p>
          <a:p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74430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13792"/>
            <a:ext cx="7772400" cy="1143000"/>
          </a:xfrm>
        </p:spPr>
        <p:txBody>
          <a:bodyPr/>
          <a:lstStyle/>
          <a:p>
            <a:pPr algn="ctr"/>
            <a:r>
              <a:rPr lang="en-AU" dirty="0" smtClean="0">
                <a:solidFill>
                  <a:srgbClr val="C00000"/>
                </a:solidFill>
              </a:rPr>
              <a:t>Joint </a:t>
            </a:r>
            <a:r>
              <a:rPr lang="en-AU" dirty="0" err="1" smtClean="0">
                <a:solidFill>
                  <a:srgbClr val="C00000"/>
                </a:solidFill>
              </a:rPr>
              <a:t>MRes</a:t>
            </a:r>
            <a:r>
              <a:rPr lang="en-AU" dirty="0" smtClean="0">
                <a:solidFill>
                  <a:srgbClr val="C00000"/>
                </a:solidFill>
              </a:rPr>
              <a:t>/PhD </a:t>
            </a:r>
            <a:r>
              <a:rPr lang="en-AU" dirty="0" smtClean="0">
                <a:solidFill>
                  <a:srgbClr val="C00000"/>
                </a:solidFill>
              </a:rPr>
              <a:t>programs</a:t>
            </a:r>
            <a:endParaRPr lang="en-AU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124744"/>
            <a:ext cx="7920880" cy="4899248"/>
          </a:xfrm>
        </p:spPr>
        <p:txBody>
          <a:bodyPr/>
          <a:lstStyle/>
          <a:p>
            <a:r>
              <a:rPr lang="en-AU" sz="1800" dirty="0" smtClean="0"/>
              <a:t>Macquarie University has a strong commitment to developing research collaboration through joint PhD programs-over 100 PhD students are  currently undertaking joint PhD programs with leading universities in Europe/UK, China, and elsewhere in Asia</a:t>
            </a:r>
          </a:p>
          <a:p>
            <a:r>
              <a:rPr lang="en-AU" sz="1800" dirty="0" smtClean="0"/>
              <a:t>Joint PhD </a:t>
            </a:r>
            <a:r>
              <a:rPr lang="en-AU" sz="1800" dirty="0" smtClean="0"/>
              <a:t>programs involve </a:t>
            </a:r>
            <a:r>
              <a:rPr lang="en-AU" sz="1800" dirty="0" smtClean="0"/>
              <a:t>joint supervision and examination, and a significant period (minimum 1year) spent at each </a:t>
            </a:r>
            <a:r>
              <a:rPr lang="en-AU" sz="1800" dirty="0" smtClean="0"/>
              <a:t>university, with the student receiving the PhD from both Universities </a:t>
            </a:r>
            <a:endParaRPr lang="en-AU" sz="1800" dirty="0">
              <a:solidFill>
                <a:srgbClr val="C00000"/>
              </a:solidFill>
            </a:endParaRPr>
          </a:p>
          <a:p>
            <a:r>
              <a:rPr lang="en-AU" sz="1800" b="1" dirty="0" smtClean="0">
                <a:solidFill>
                  <a:srgbClr val="C00000"/>
                </a:solidFill>
              </a:rPr>
              <a:t>Jilin and Macquarie University have an agreement enabling joint PhDs including full scholarships for tuition fees and living allowance </a:t>
            </a:r>
            <a:endParaRPr lang="en-AU" sz="1800" b="1" dirty="0" smtClean="0">
              <a:solidFill>
                <a:srgbClr val="C00000"/>
              </a:solidFill>
            </a:endParaRPr>
          </a:p>
          <a:p>
            <a:r>
              <a:rPr lang="en-AU" sz="1800" dirty="0" smtClean="0"/>
              <a:t>Joint research Master </a:t>
            </a:r>
            <a:r>
              <a:rPr lang="en-AU" sz="1800" dirty="0" smtClean="0"/>
              <a:t>programs are possible where the student receives the Master degree from both universities </a:t>
            </a:r>
          </a:p>
          <a:p>
            <a:r>
              <a:rPr lang="en-AU" sz="1800" b="1" dirty="0" smtClean="0">
                <a:solidFill>
                  <a:srgbClr val="C00000"/>
                </a:solidFill>
              </a:rPr>
              <a:t>Jilin and Macquarie are planning a 2 </a:t>
            </a:r>
            <a:r>
              <a:rPr lang="en-AU" sz="1800" b="1" dirty="0" err="1" smtClean="0">
                <a:solidFill>
                  <a:srgbClr val="C00000"/>
                </a:solidFill>
              </a:rPr>
              <a:t>yr</a:t>
            </a:r>
            <a:r>
              <a:rPr lang="en-AU" sz="1800" b="1" dirty="0" smtClean="0">
                <a:solidFill>
                  <a:srgbClr val="C00000"/>
                </a:solidFill>
              </a:rPr>
              <a:t> </a:t>
            </a:r>
            <a:r>
              <a:rPr lang="en-AU" sz="1800" b="1" dirty="0" smtClean="0">
                <a:solidFill>
                  <a:srgbClr val="C00000"/>
                </a:solidFill>
              </a:rPr>
              <a:t>coursework (Jilin) </a:t>
            </a:r>
            <a:r>
              <a:rPr lang="en-AU" sz="1800" b="1" dirty="0" smtClean="0">
                <a:solidFill>
                  <a:srgbClr val="C00000"/>
                </a:solidFill>
              </a:rPr>
              <a:t>+ 1yr  research training </a:t>
            </a:r>
            <a:r>
              <a:rPr lang="en-AU" sz="1800" b="1" dirty="0" smtClean="0">
                <a:solidFill>
                  <a:srgbClr val="C00000"/>
                </a:solidFill>
              </a:rPr>
              <a:t>component</a:t>
            </a:r>
            <a:r>
              <a:rPr lang="en-AU" sz="1800" b="1" dirty="0" smtClean="0">
                <a:solidFill>
                  <a:srgbClr val="C00000"/>
                </a:solidFill>
              </a:rPr>
              <a:t> </a:t>
            </a:r>
            <a:r>
              <a:rPr lang="en-AU" sz="1800" b="1" dirty="0">
                <a:solidFill>
                  <a:srgbClr val="C00000"/>
                </a:solidFill>
              </a:rPr>
              <a:t>(Macquarie) </a:t>
            </a:r>
            <a:r>
              <a:rPr lang="en-AU" sz="1800" b="1" dirty="0" smtClean="0">
                <a:solidFill>
                  <a:srgbClr val="C00000"/>
                </a:solidFill>
              </a:rPr>
              <a:t>with full scholarships for the 3</a:t>
            </a:r>
            <a:r>
              <a:rPr lang="en-AU" sz="1800" b="1" baseline="30000" dirty="0" smtClean="0">
                <a:solidFill>
                  <a:srgbClr val="C00000"/>
                </a:solidFill>
              </a:rPr>
              <a:t>rd</a:t>
            </a:r>
            <a:r>
              <a:rPr lang="en-AU" sz="1800" b="1" dirty="0" smtClean="0">
                <a:solidFill>
                  <a:srgbClr val="C00000"/>
                </a:solidFill>
              </a:rPr>
              <a:t> year, likely to commence 2014</a:t>
            </a:r>
          </a:p>
          <a:p>
            <a:pPr marL="0" indent="0">
              <a:buNone/>
            </a:pP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20226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pic>
        <p:nvPicPr>
          <p:cNvPr id="61443" name="Content Placeholder 5" descr="M8-0025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321478"/>
            <a:ext cx="9144001" cy="7179478"/>
          </a:xfrm>
        </p:spPr>
      </p:pic>
      <p:sp>
        <p:nvSpPr>
          <p:cNvPr id="61444" name="TextBox 6"/>
          <p:cNvSpPr txBox="1">
            <a:spLocks noChangeArrowheads="1"/>
          </p:cNvSpPr>
          <p:nvPr/>
        </p:nvSpPr>
        <p:spPr bwMode="auto">
          <a:xfrm>
            <a:off x="323528" y="2200796"/>
            <a:ext cx="80648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dirty="0" smtClean="0">
                <a:solidFill>
                  <a:srgbClr val="C00000"/>
                </a:solidFill>
              </a:rPr>
              <a:t>Thank you for </a:t>
            </a:r>
            <a:r>
              <a:rPr lang="en-US" sz="4000" dirty="0" smtClean="0">
                <a:solidFill>
                  <a:srgbClr val="C00000"/>
                </a:solidFill>
              </a:rPr>
              <a:t>coming</a:t>
            </a:r>
          </a:p>
          <a:p>
            <a:pPr algn="ctr" eaLnBrk="0" hangingPunct="0"/>
            <a:r>
              <a:rPr lang="en-US" sz="4000" dirty="0" smtClean="0">
                <a:solidFill>
                  <a:srgbClr val="C00000"/>
                </a:solidFill>
              </a:rPr>
              <a:t>Welcome to Macquarie University</a:t>
            </a:r>
            <a:endParaRPr lang="en-US" sz="4000" dirty="0" smtClean="0">
              <a:solidFill>
                <a:srgbClr val="C00000"/>
              </a:solidFill>
            </a:endParaRPr>
          </a:p>
          <a:p>
            <a:pPr algn="ctr" eaLnBrk="0" hangingPunct="0"/>
            <a:endParaRPr lang="en-US" sz="3200" dirty="0" smtClean="0">
              <a:solidFill>
                <a:srgbClr val="C00000"/>
              </a:solidFill>
            </a:endParaRPr>
          </a:p>
          <a:p>
            <a:pPr algn="ctr" eaLnBrk="0" hangingPunct="0"/>
            <a:r>
              <a:rPr lang="en-US" sz="3200" dirty="0" smtClean="0">
                <a:solidFill>
                  <a:srgbClr val="C00000"/>
                </a:solidFill>
              </a:rPr>
              <a:t>www.mq.edu.au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144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37150"/>
            <a:ext cx="9144000" cy="1720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46" name="TextBox 8"/>
          <p:cNvSpPr txBox="1">
            <a:spLocks noChangeArrowheads="1"/>
          </p:cNvSpPr>
          <p:nvPr/>
        </p:nvSpPr>
        <p:spPr bwMode="auto">
          <a:xfrm>
            <a:off x="8072438" y="6643688"/>
            <a:ext cx="10001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600"/>
              <a:t>CRICOS CODE 00002J</a:t>
            </a:r>
          </a:p>
        </p:txBody>
      </p:sp>
    </p:spTree>
    <p:extLst>
      <p:ext uri="{BB962C8B-B14F-4D97-AF65-F5344CB8AC3E}">
        <p14:creationId xmlns:p14="http://schemas.microsoft.com/office/powerpoint/2010/main" val="27182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M9-004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 anchor="t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Macquarie University</a:t>
            </a:r>
            <a:endParaRPr lang="en-AU" sz="44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60" y="1052736"/>
            <a:ext cx="79208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400" dirty="0"/>
              <a:t>Macquarie University is located in Sydney, Australia, on a </a:t>
            </a:r>
            <a:r>
              <a:rPr lang="en-US" sz="2400" dirty="0" smtClean="0"/>
              <a:t>126 </a:t>
            </a:r>
            <a:r>
              <a:rPr lang="en-US" sz="2400" dirty="0"/>
              <a:t>hectare </a:t>
            </a:r>
            <a:r>
              <a:rPr lang="en-US" sz="2400" dirty="0" smtClean="0"/>
              <a:t>parkland campus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400" dirty="0" smtClean="0"/>
              <a:t>The university has over 38,000 students including 12,000 international students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400" dirty="0" smtClean="0"/>
              <a:t>There are 4 Faculties: Arts, Business &amp; Economics, Human Sciences and Science (incl. engineering); and 2 Schools (Management and Advanced Medicine)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400" dirty="0" smtClean="0"/>
              <a:t>There are 25,000 undergraduate students, 11,000 professional Master students, and 2,000 research students (over 90% PhD)</a:t>
            </a:r>
          </a:p>
          <a:p>
            <a:pPr algn="ctr" eaLnBrk="0" hangingPunct="0"/>
            <a:r>
              <a:rPr lang="en-US" sz="2400" dirty="0" smtClean="0">
                <a:solidFill>
                  <a:srgbClr val="C00000"/>
                </a:solidFill>
              </a:rPr>
              <a:t>www.mq.edu.au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M9-004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 anchor="t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Macquarie University</a:t>
            </a:r>
            <a:endParaRPr lang="en-AU" sz="44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1600" y="1052736"/>
            <a:ext cx="71287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000" dirty="0" smtClean="0"/>
              <a:t>World Universities ranking </a:t>
            </a:r>
            <a:r>
              <a:rPr lang="en-US" sz="2000" dirty="0"/>
              <a:t>(Shanghai Jiao </a:t>
            </a:r>
            <a:r>
              <a:rPr lang="en-US" sz="2000" dirty="0" smtClean="0"/>
              <a:t>Tong) for MQU in 2011 was 252, improved by 44 places since 2006, and in the top 9 Australian universities)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000" dirty="0" smtClean="0"/>
              <a:t>MQU is ranked by QS as #16 in the top 50 world universities under the age of 50 (the leading Australian university under age 50)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000" dirty="0" smtClean="0"/>
              <a:t>Assessments of research quality in Australian Universities by Government (ERA) has determined MQU has over 20% of research activity at world-leading standard (top 4) and  80% at or above world-average (top 8)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000" dirty="0" smtClean="0"/>
              <a:t>MQU is the leading Australian university in Environment and Ecology , ranked  #11 in the world for citations/paper</a:t>
            </a:r>
          </a:p>
          <a:p>
            <a:pPr algn="ctr" eaLnBrk="0" hangingPunct="0"/>
            <a:r>
              <a:rPr lang="en-US" sz="2000" dirty="0" smtClean="0">
                <a:solidFill>
                  <a:srgbClr val="C00000"/>
                </a:solidFill>
              </a:rPr>
              <a:t>www.mq.edu.au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5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M9-004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125760"/>
            <a:ext cx="8062664" cy="1143000"/>
          </a:xfrm>
        </p:spPr>
        <p:txBody>
          <a:bodyPr anchor="t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Macquarie University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National Research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Centres</a:t>
            </a:r>
            <a:r>
              <a:rPr lang="en-US" dirty="0" smtClean="0">
                <a:solidFill>
                  <a:srgbClr val="C00000"/>
                </a:solidFill>
              </a:rPr>
              <a:t> and Facilities</a:t>
            </a:r>
            <a:endParaRPr lang="en-AU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1423804"/>
            <a:ext cx="424847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/>
              <a:t>National Collaborative Research  Infrastructure</a:t>
            </a:r>
            <a:endParaRPr lang="en-US" sz="2000" dirty="0"/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000" dirty="0" smtClean="0"/>
              <a:t>Australian Proteome Analysis Facility</a:t>
            </a:r>
            <a:endParaRPr lang="en-US" sz="2000" dirty="0"/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000" dirty="0" smtClean="0"/>
              <a:t>Australian National Fabrication Facility </a:t>
            </a:r>
          </a:p>
          <a:p>
            <a:pPr eaLnBrk="0" hangingPunct="0"/>
            <a:r>
              <a:rPr lang="en-US" sz="2000" dirty="0" smtClean="0"/>
              <a:t>Other National Research </a:t>
            </a:r>
            <a:r>
              <a:rPr lang="en-US" sz="2000" dirty="0" err="1" smtClean="0"/>
              <a:t>Centres</a:t>
            </a:r>
            <a:endParaRPr lang="en-US" sz="2000" dirty="0" smtClean="0"/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000" dirty="0" smtClean="0"/>
              <a:t>National Climate Change Adaptation Research Facility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000" dirty="0" smtClean="0"/>
              <a:t>Sydney Inst. for Marine Science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000" dirty="0" smtClean="0"/>
              <a:t>Centre for International Finance and Regulation</a:t>
            </a:r>
            <a:endParaRPr lang="en-US" sz="2000" dirty="0"/>
          </a:p>
          <a:p>
            <a:pPr eaLnBrk="0" hangingPunct="0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83568" y="1391285"/>
            <a:ext cx="460851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/>
              <a:t>ARC </a:t>
            </a:r>
            <a:r>
              <a:rPr lang="en-US" sz="2000" dirty="0" err="1" smtClean="0"/>
              <a:t>Centres</a:t>
            </a:r>
            <a:r>
              <a:rPr lang="en-US" sz="2000" dirty="0" smtClean="0"/>
              <a:t> of Excellence: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000" dirty="0" smtClean="0"/>
              <a:t>Engineered Quantum Systems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000" dirty="0" smtClean="0"/>
              <a:t>Cognition and its Disorders</a:t>
            </a:r>
            <a:endParaRPr lang="en-US" sz="2000" dirty="0"/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000" dirty="0" smtClean="0"/>
              <a:t>Core to Crust Fluid Systems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000" dirty="0" smtClean="0"/>
              <a:t>Ultrahigh-bandwidth Devices for Optical Systems</a:t>
            </a:r>
          </a:p>
          <a:p>
            <a:pPr eaLnBrk="0" hangingPunct="0"/>
            <a:r>
              <a:rPr lang="en-US" sz="2000" dirty="0" smtClean="0"/>
              <a:t>Cooperative Research </a:t>
            </a:r>
            <a:r>
              <a:rPr lang="en-US" sz="2000" dirty="0" err="1" smtClean="0"/>
              <a:t>Centres</a:t>
            </a:r>
            <a:endParaRPr lang="en-US" sz="2000" dirty="0"/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000" dirty="0" smtClean="0"/>
              <a:t>Environmental Biotechnology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000" dirty="0" smtClean="0"/>
              <a:t>Hearing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2000" dirty="0" smtClean="0"/>
              <a:t>Capital Markets </a:t>
            </a:r>
          </a:p>
          <a:p>
            <a:pPr eaLnBrk="0" hangingPunct="0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9199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323850" y="333375"/>
            <a:ext cx="504031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Macquarie University</a:t>
            </a:r>
          </a:p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research strengths</a:t>
            </a:r>
          </a:p>
          <a:p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/>
              <a:t>- FACULTY OF SCIENCE</a:t>
            </a:r>
          </a:p>
          <a:p>
            <a:endParaRPr lang="en-US" dirty="0"/>
          </a:p>
        </p:txBody>
      </p:sp>
      <p:sp>
        <p:nvSpPr>
          <p:cNvPr id="10243" name="Text Box 11"/>
          <p:cNvSpPr txBox="1">
            <a:spLocks noChangeArrowheads="1"/>
          </p:cNvSpPr>
          <p:nvPr/>
        </p:nvSpPr>
        <p:spPr bwMode="auto">
          <a:xfrm>
            <a:off x="395536" y="1844824"/>
            <a:ext cx="5286375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AU" altLang="zh-CN" sz="2000" dirty="0" smtClean="0"/>
              <a:t> Animal </a:t>
            </a:r>
            <a:r>
              <a:rPr lang="en-AU" altLang="zh-CN" sz="2000" dirty="0"/>
              <a:t>behaviour </a:t>
            </a:r>
            <a:r>
              <a:rPr lang="zh-CN" altLang="en-US" sz="2000" dirty="0">
                <a:ea typeface="SimSun" pitchFamily="2" charset="-122"/>
              </a:rPr>
              <a:t>动物行为</a:t>
            </a:r>
            <a:r>
              <a:rPr lang="zh-CN" altLang="en-US" sz="2000" dirty="0" smtClean="0">
                <a:ea typeface="SimSun" pitchFamily="2" charset="-122"/>
              </a:rPr>
              <a:t>学</a:t>
            </a:r>
            <a:endParaRPr lang="en-US" altLang="zh-CN" sz="2000" dirty="0" smtClean="0">
              <a:ea typeface="SimSun" pitchFamily="2" charset="-122"/>
            </a:endParaRPr>
          </a:p>
          <a:p>
            <a:pPr>
              <a:buFont typeface="Arial" pitchFamily="34" charset="0"/>
              <a:buChar char="•"/>
            </a:pPr>
            <a:r>
              <a:rPr lang="en-AU" altLang="zh-CN" sz="2000" dirty="0" smtClean="0"/>
              <a:t> </a:t>
            </a:r>
            <a:r>
              <a:rPr lang="en-AU" altLang="zh-CN" sz="2000" dirty="0"/>
              <a:t>Astronomy &amp; astrophysics </a:t>
            </a:r>
            <a:r>
              <a:rPr lang="en-AU" altLang="zh-CN" sz="2000" dirty="0" smtClean="0"/>
              <a:t/>
            </a:r>
            <a:br>
              <a:rPr lang="en-AU" altLang="zh-CN" sz="2000" dirty="0" smtClean="0"/>
            </a:br>
            <a:r>
              <a:rPr lang="en-AU" altLang="zh-CN" sz="2000" dirty="0" smtClean="0"/>
              <a:t>       </a:t>
            </a:r>
            <a:r>
              <a:rPr lang="zh-CN" altLang="en-US" sz="2000" dirty="0" smtClean="0">
                <a:ea typeface="SimSun" pitchFamily="2" charset="-122"/>
              </a:rPr>
              <a:t>天</a:t>
            </a:r>
            <a:r>
              <a:rPr lang="zh-CN" altLang="en-US" sz="2000" dirty="0">
                <a:ea typeface="SimSun" pitchFamily="2" charset="-122"/>
              </a:rPr>
              <a:t>文及天体物理学</a:t>
            </a:r>
            <a:r>
              <a:rPr lang="zh-CN" altLang="en-US" sz="20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AU" altLang="zh-CN" sz="2000" dirty="0"/>
              <a:t> </a:t>
            </a:r>
            <a:r>
              <a:rPr lang="en-AU" altLang="zh-CN" sz="2000" dirty="0" err="1"/>
              <a:t>Biomolecular</a:t>
            </a:r>
            <a:r>
              <a:rPr lang="en-AU" altLang="zh-CN" sz="2000" dirty="0"/>
              <a:t> frontiers </a:t>
            </a:r>
            <a:r>
              <a:rPr lang="zh-CN" altLang="en-US" sz="2000" dirty="0">
                <a:ea typeface="SimSun" pitchFamily="2" charset="-122"/>
              </a:rPr>
              <a:t>生物分子领域</a:t>
            </a:r>
            <a:r>
              <a:rPr lang="zh-CN" altLang="en-US" sz="2000" dirty="0"/>
              <a:t> </a:t>
            </a:r>
            <a:endParaRPr lang="en-AU" altLang="zh-CN" sz="2000" dirty="0"/>
          </a:p>
          <a:p>
            <a:pPr>
              <a:buFont typeface="Arial" pitchFamily="34" charset="0"/>
              <a:buChar char="•"/>
            </a:pPr>
            <a:r>
              <a:rPr lang="en-AU" altLang="zh-CN" sz="2000" dirty="0"/>
              <a:t> Climate risk </a:t>
            </a:r>
            <a:r>
              <a:rPr lang="zh-CN" altLang="en-US" sz="2000" dirty="0">
                <a:ea typeface="SimSun" pitchFamily="2" charset="-122"/>
              </a:rPr>
              <a:t>气候危机</a:t>
            </a:r>
            <a:r>
              <a:rPr lang="zh-CN" altLang="en-US" sz="2000" dirty="0"/>
              <a:t> </a:t>
            </a:r>
            <a:endParaRPr lang="en-AU" altLang="zh-CN" sz="2000" dirty="0"/>
          </a:p>
          <a:p>
            <a:pPr>
              <a:buFont typeface="Arial" pitchFamily="34" charset="0"/>
              <a:buChar char="•"/>
            </a:pPr>
            <a:r>
              <a:rPr lang="en-AU" altLang="zh-CN" sz="2000" dirty="0"/>
              <a:t> Ecology &amp; evolution </a:t>
            </a:r>
            <a:r>
              <a:rPr lang="zh-CN" altLang="en-US" sz="2000" dirty="0">
                <a:ea typeface="SimSun" pitchFamily="2" charset="-122"/>
              </a:rPr>
              <a:t>生态与进化学</a:t>
            </a:r>
            <a:r>
              <a:rPr lang="zh-CN" altLang="en-US" sz="2000" dirty="0"/>
              <a:t> </a:t>
            </a:r>
            <a:endParaRPr lang="en-AU" altLang="zh-CN" sz="2000" dirty="0"/>
          </a:p>
          <a:p>
            <a:pPr>
              <a:buFont typeface="Arial" pitchFamily="34" charset="0"/>
              <a:buChar char="•"/>
            </a:pPr>
            <a:r>
              <a:rPr lang="en-AU" altLang="zh-CN" sz="2000" dirty="0"/>
              <a:t> Earth &amp; planetary evolution </a:t>
            </a:r>
            <a:r>
              <a:rPr lang="zh-CN" altLang="en-US" sz="2000" dirty="0">
                <a:ea typeface="SimSun" pitchFamily="2" charset="-122"/>
              </a:rPr>
              <a:t>地球和行星进化</a:t>
            </a:r>
            <a:r>
              <a:rPr lang="zh-CN" altLang="en-US" sz="2000" dirty="0"/>
              <a:t> 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AU" altLang="zh-CN" sz="2000" dirty="0"/>
              <a:t> Lasers &amp; photonics </a:t>
            </a:r>
            <a:r>
              <a:rPr lang="zh-CN" altLang="en-US" sz="2000" dirty="0">
                <a:ea typeface="SimSun" pitchFamily="2" charset="-122"/>
              </a:rPr>
              <a:t>激光与光子学</a:t>
            </a:r>
            <a:r>
              <a:rPr lang="zh-CN" altLang="en-US" sz="2000" dirty="0"/>
              <a:t> </a:t>
            </a:r>
            <a:endParaRPr lang="en-AU" altLang="zh-CN" sz="2000" dirty="0"/>
          </a:p>
          <a:p>
            <a:pPr>
              <a:buFont typeface="Arial" pitchFamily="34" charset="0"/>
              <a:buChar char="•"/>
            </a:pPr>
            <a:r>
              <a:rPr lang="en-AU" altLang="zh-CN" sz="2000" dirty="0"/>
              <a:t> Quantum information science &amp; security </a:t>
            </a:r>
            <a:r>
              <a:rPr lang="en-AU" altLang="zh-CN" sz="2000" dirty="0" smtClean="0"/>
              <a:t/>
            </a:r>
            <a:br>
              <a:rPr lang="en-AU" altLang="zh-CN" sz="2000" dirty="0" smtClean="0"/>
            </a:br>
            <a:r>
              <a:rPr lang="en-AU" altLang="zh-CN" sz="2000" dirty="0" smtClean="0"/>
              <a:t>       </a:t>
            </a:r>
            <a:r>
              <a:rPr lang="zh-CN" altLang="en-US" sz="2000" dirty="0" smtClean="0">
                <a:ea typeface="SimSun" pitchFamily="2" charset="-122"/>
              </a:rPr>
              <a:t>量</a:t>
            </a:r>
            <a:r>
              <a:rPr lang="zh-CN" altLang="en-US" sz="2000" dirty="0">
                <a:ea typeface="SimSun" pitchFamily="2" charset="-122"/>
              </a:rPr>
              <a:t>子信息科学和安全</a:t>
            </a:r>
            <a:endParaRPr lang="zh-CN" altLang="en-US" sz="2000" dirty="0"/>
          </a:p>
          <a:p>
            <a:pPr>
              <a:buFont typeface="Arial" pitchFamily="34" charset="0"/>
              <a:buChar char="•"/>
            </a:pPr>
            <a:r>
              <a:rPr lang="en-AU" altLang="zh-CN" sz="2000" dirty="0"/>
              <a:t> Wireless communications </a:t>
            </a:r>
            <a:r>
              <a:rPr lang="zh-CN" altLang="en-US" sz="2000" dirty="0">
                <a:ea typeface="SimSun" pitchFamily="2" charset="-122"/>
              </a:rPr>
              <a:t>无线通信</a:t>
            </a:r>
            <a:r>
              <a:rPr lang="zh-CN" altLang="en-US" sz="2000" dirty="0"/>
              <a:t> </a:t>
            </a:r>
            <a:endParaRPr lang="en-AU" altLang="zh-CN" sz="2000" dirty="0"/>
          </a:p>
          <a:p>
            <a:r>
              <a:rPr lang="en-AU" altLang="zh-CN" dirty="0"/>
              <a:t> </a:t>
            </a:r>
          </a:p>
        </p:txBody>
      </p:sp>
      <p:pic>
        <p:nvPicPr>
          <p:cNvPr id="6" name="Picture 5" descr="Credit Effy Alexakis Photowrite HDR_Physics PhD 034_retouch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556791"/>
            <a:ext cx="2520280" cy="368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2"/>
          <p:cNvSpPr>
            <a:spLocks noChangeArrowheads="1"/>
          </p:cNvSpPr>
          <p:nvPr/>
        </p:nvSpPr>
        <p:spPr bwMode="auto">
          <a:xfrm>
            <a:off x="539552" y="548680"/>
            <a:ext cx="52530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Macquarie University</a:t>
            </a:r>
          </a:p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research strengths</a:t>
            </a:r>
          </a:p>
          <a:p>
            <a:endParaRPr lang="en-US" sz="1200" dirty="0"/>
          </a:p>
          <a:p>
            <a:r>
              <a:rPr lang="en-US" sz="2000" dirty="0"/>
              <a:t>-</a:t>
            </a:r>
            <a:r>
              <a:rPr lang="en-US" altLang="zh-CN" sz="2000" dirty="0"/>
              <a:t> </a:t>
            </a:r>
            <a:r>
              <a:rPr lang="en-US" sz="2000" dirty="0"/>
              <a:t>FACULTY OF HUMAN </a:t>
            </a:r>
            <a:r>
              <a:rPr lang="en-US" sz="2000" dirty="0" smtClean="0"/>
              <a:t>SCIENCE and SCHOOL of MEDICINE</a:t>
            </a:r>
            <a:endParaRPr lang="en-US" sz="2000" dirty="0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539552" y="2426112"/>
            <a:ext cx="46085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zh-CN" altLang="en-AU" sz="1400" dirty="0"/>
              <a:t> </a:t>
            </a:r>
            <a:r>
              <a:rPr lang="en-AU" altLang="zh-CN" sz="2000" dirty="0"/>
              <a:t>Cognitive science </a:t>
            </a:r>
            <a:r>
              <a:rPr lang="zh-CN" altLang="en-US" sz="2000" dirty="0">
                <a:ea typeface="SimSun" pitchFamily="2" charset="-122"/>
              </a:rPr>
              <a:t>认知科学</a:t>
            </a:r>
            <a:r>
              <a:rPr lang="zh-CN" altLang="en-US" sz="2000" dirty="0"/>
              <a:t> </a:t>
            </a:r>
          </a:p>
          <a:p>
            <a:pPr>
              <a:buFontTx/>
              <a:buChar char="•"/>
            </a:pPr>
            <a:r>
              <a:rPr lang="en-AU" altLang="zh-CN" sz="2000" dirty="0"/>
              <a:t> Emotional health </a:t>
            </a:r>
            <a:r>
              <a:rPr lang="zh-CN" altLang="en-US" sz="2000" dirty="0">
                <a:ea typeface="SimSun" pitchFamily="2" charset="-122"/>
              </a:rPr>
              <a:t>情绪健康</a:t>
            </a:r>
            <a:r>
              <a:rPr lang="zh-CN" altLang="en-US" sz="2000" dirty="0"/>
              <a:t> </a:t>
            </a:r>
          </a:p>
          <a:p>
            <a:pPr>
              <a:buFontTx/>
              <a:buChar char="•"/>
            </a:pPr>
            <a:r>
              <a:rPr lang="en-AU" altLang="zh-CN" sz="2000" dirty="0"/>
              <a:t> Language sciences </a:t>
            </a:r>
            <a:r>
              <a:rPr lang="zh-CN" altLang="en-US" sz="2000" dirty="0">
                <a:ea typeface="SimSun" pitchFamily="2" charset="-122"/>
              </a:rPr>
              <a:t>语言科学</a:t>
            </a:r>
            <a:r>
              <a:rPr lang="zh-CN" altLang="en-US" sz="2000" dirty="0"/>
              <a:t> </a:t>
            </a:r>
            <a:endParaRPr lang="en-AU" altLang="zh-CN" sz="2000" dirty="0"/>
          </a:p>
          <a:p>
            <a:pPr>
              <a:buFontTx/>
              <a:buChar char="•"/>
            </a:pPr>
            <a:r>
              <a:rPr lang="en-AU" altLang="zh-CN" sz="2000" dirty="0"/>
              <a:t> Neuroscience, vascular sciences &amp; </a:t>
            </a:r>
            <a:r>
              <a:rPr lang="en-AU" altLang="zh-CN" sz="2000" dirty="0" smtClean="0"/>
              <a:t>	surgery</a:t>
            </a:r>
            <a:endParaRPr lang="en-AU" altLang="zh-CN" sz="2000" dirty="0"/>
          </a:p>
          <a:p>
            <a:r>
              <a:rPr lang="zh-CN" altLang="en-US" sz="2000" dirty="0" smtClean="0">
                <a:ea typeface="SimSun" pitchFamily="2" charset="-122"/>
              </a:rPr>
              <a:t>      神</a:t>
            </a:r>
            <a:r>
              <a:rPr lang="zh-CN" altLang="en-US" sz="2000" dirty="0">
                <a:ea typeface="SimSun" pitchFamily="2" charset="-122"/>
              </a:rPr>
              <a:t>经系统科学，血管科学和外科学</a:t>
            </a:r>
            <a:r>
              <a:rPr lang="zh-CN" altLang="en-US" sz="2000" dirty="0"/>
              <a:t> </a:t>
            </a:r>
            <a:endParaRPr lang="en-US" sz="2000" dirty="0"/>
          </a:p>
        </p:txBody>
      </p:sp>
      <p:pic>
        <p:nvPicPr>
          <p:cNvPr id="8" name="Picture 7" descr="Credit Jeremy Piper 106 pg3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836712"/>
            <a:ext cx="3385373" cy="224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1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5038328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Macquarie University</a:t>
            </a:r>
            <a:b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research strengths</a:t>
            </a:r>
            <a:b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2000" b="0" dirty="0" smtClean="0"/>
              <a:t>- </a:t>
            </a:r>
            <a:r>
              <a:rPr lang="en-US" sz="2000" b="0" dirty="0" smtClean="0"/>
              <a:t>FACULTY OF ARTS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3568" y="2492896"/>
            <a:ext cx="388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ea typeface="SimSun" pitchFamily="2" charset="-122"/>
              </a:rPr>
              <a:t> </a:t>
            </a:r>
            <a:r>
              <a:rPr lang="en-US" sz="2000" dirty="0" smtClean="0">
                <a:ea typeface="SimSun" pitchFamily="2" charset="-122"/>
              </a:rPr>
              <a:t>Ancient cultures</a:t>
            </a:r>
            <a:r>
              <a:rPr lang="zh-CN" altLang="en-US" sz="2000" dirty="0" smtClean="0">
                <a:ea typeface="SimSun" pitchFamily="2" charset="-122"/>
              </a:rPr>
              <a:t>古代文化 </a:t>
            </a:r>
            <a:endParaRPr lang="en-US" altLang="zh-CN" sz="2000" dirty="0" smtClean="0">
              <a:ea typeface="SimSun" pitchFamily="2" charset="-122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ea typeface="SimSun" pitchFamily="2" charset="-122"/>
              </a:rPr>
              <a:t> Legal governance </a:t>
            </a:r>
            <a:r>
              <a:rPr lang="zh-CN" altLang="en-US" sz="2000" dirty="0" smtClean="0">
                <a:ea typeface="SimSun" pitchFamily="2" charset="-122"/>
              </a:rPr>
              <a:t>法治 </a:t>
            </a:r>
            <a:endParaRPr lang="en-US" altLang="zh-CN" sz="2000" dirty="0" smtClean="0">
              <a:ea typeface="SimSun" pitchFamily="2" charset="-122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ea typeface="SimSun" pitchFamily="2" charset="-122"/>
              </a:rPr>
              <a:t> Social, cultural and political 	change </a:t>
            </a:r>
            <a:br>
              <a:rPr lang="en-US" sz="2000" dirty="0" smtClean="0">
                <a:ea typeface="SimSun" pitchFamily="2" charset="-122"/>
              </a:rPr>
            </a:br>
            <a:r>
              <a:rPr lang="en-US" sz="2000" dirty="0" smtClean="0">
                <a:ea typeface="SimSun" pitchFamily="2" charset="-122"/>
              </a:rPr>
              <a:t>   </a:t>
            </a:r>
            <a:r>
              <a:rPr lang="zh-CN" altLang="en-US" sz="2000" dirty="0" smtClean="0">
                <a:ea typeface="SimSun" pitchFamily="2" charset="-122"/>
              </a:rPr>
              <a:t>社会，文化和政治变化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Social inclusion </a:t>
            </a:r>
            <a:r>
              <a:rPr lang="zh-CN" altLang="en-US" sz="2000" dirty="0" smtClean="0"/>
              <a:t>社会融合 </a:t>
            </a:r>
            <a:endParaRPr lang="en-US" sz="3600" dirty="0"/>
          </a:p>
        </p:txBody>
      </p:sp>
      <p:pic>
        <p:nvPicPr>
          <p:cNvPr id="7" name="Picture 6" descr="Credit Brett Cornish _JSS67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196752"/>
            <a:ext cx="2425719" cy="3645431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755576" y="4881354"/>
            <a:ext cx="51845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altLang="zh-CN" sz="2000" dirty="0"/>
              <a:t>- FACULTY OF BUSINESS &amp; COMMERCE</a:t>
            </a:r>
            <a:r>
              <a:rPr lang="en-US" sz="2000" dirty="0"/>
              <a:t> </a:t>
            </a:r>
          </a:p>
          <a:p>
            <a:pPr lvl="1">
              <a:buFontTx/>
              <a:buChar char="•"/>
            </a:pPr>
            <a:r>
              <a:rPr lang="en-US" sz="2000" dirty="0"/>
              <a:t> Financial risk </a:t>
            </a:r>
            <a:r>
              <a:rPr lang="zh-CN" altLang="en-US" sz="2000" dirty="0"/>
              <a:t>金融风险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911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3792"/>
            <a:ext cx="7772400" cy="1143000"/>
          </a:xfrm>
        </p:spPr>
        <p:txBody>
          <a:bodyPr/>
          <a:lstStyle/>
          <a:p>
            <a:pPr algn="ctr"/>
            <a:r>
              <a:rPr lang="en-AU" dirty="0" smtClean="0">
                <a:solidFill>
                  <a:srgbClr val="C00000"/>
                </a:solidFill>
              </a:rPr>
              <a:t>Master of Research </a:t>
            </a:r>
            <a:r>
              <a:rPr lang="en-AU" dirty="0" smtClean="0">
                <a:solidFill>
                  <a:srgbClr val="C00000"/>
                </a:solidFill>
              </a:rPr>
              <a:t>as pathway to PhD</a:t>
            </a:r>
            <a:endParaRPr lang="en-AU" dirty="0">
              <a:solidFill>
                <a:srgbClr val="C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76064" y="764704"/>
            <a:ext cx="7772400" cy="411480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en-AU" sz="1800" dirty="0" smtClean="0"/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AU" sz="2000" dirty="0" smtClean="0"/>
              <a:t>A degree program of advanced study and research training that: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AU" sz="1800" dirty="0"/>
              <a:t>offers </a:t>
            </a:r>
            <a:r>
              <a:rPr lang="en-AU" sz="1800" dirty="0" smtClean="0"/>
              <a:t>depth </a:t>
            </a:r>
            <a:r>
              <a:rPr lang="en-AU" sz="1800" dirty="0"/>
              <a:t>and breadth of </a:t>
            </a:r>
            <a:r>
              <a:rPr lang="en-AU" sz="1800" dirty="0" smtClean="0"/>
              <a:t>formal study </a:t>
            </a:r>
            <a:r>
              <a:rPr lang="en-AU" sz="1800" dirty="0"/>
              <a:t>in the </a:t>
            </a:r>
            <a:r>
              <a:rPr lang="en-AU" sz="1800" dirty="0" smtClean="0"/>
              <a:t>discipline comparable to international standards for graduate programs</a:t>
            </a:r>
            <a:endParaRPr lang="en-AU" sz="1800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AU" sz="1800" dirty="0" smtClean="0"/>
              <a:t>prepares students for ongoing research at PhD level in a structured and efficient manner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AU" sz="1800" dirty="0" smtClean="0"/>
              <a:t>stands alone as high-quality advanced degree giving competitive advantage in the job market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AU" sz="1800" dirty="0"/>
              <a:t>a</a:t>
            </a:r>
            <a:r>
              <a:rPr lang="en-AU" sz="1800" dirty="0" smtClean="0"/>
              <a:t>cts to increase the number of Australian students undertaking academic studies at an advanced level in their discipline</a:t>
            </a:r>
          </a:p>
          <a:p>
            <a:pPr marL="0">
              <a:spcBef>
                <a:spcPts val="600"/>
              </a:spcBef>
              <a:spcAft>
                <a:spcPts val="0"/>
              </a:spcAft>
            </a:pPr>
            <a:r>
              <a:rPr lang="en-AU" sz="1800" dirty="0" smtClean="0"/>
              <a:t>substantially </a:t>
            </a:r>
            <a:r>
              <a:rPr lang="en-AU" sz="1800" dirty="0"/>
              <a:t>improves the </a:t>
            </a:r>
            <a:r>
              <a:rPr lang="en-AU" sz="1800" dirty="0" smtClean="0"/>
              <a:t>completion times and numbers for PhDs</a:t>
            </a:r>
            <a:endParaRPr lang="en-AU" sz="1800" dirty="0"/>
          </a:p>
          <a:p>
            <a:pPr marL="363538" indent="-363538">
              <a:spcBef>
                <a:spcPts val="600"/>
              </a:spcBef>
              <a:spcAft>
                <a:spcPts val="0"/>
              </a:spcAft>
            </a:pPr>
            <a:r>
              <a:rPr lang="en-AU" sz="1800" dirty="0"/>
              <a:t>increases international market competitiveness of Australian PhDs for intending research students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AU" sz="1800" dirty="0"/>
              <a:t>provides better articulation and joint-PhD options with overseas universities</a:t>
            </a:r>
          </a:p>
          <a:p>
            <a:pPr marL="0">
              <a:spcBef>
                <a:spcPts val="600"/>
              </a:spcBef>
              <a:spcAft>
                <a:spcPts val="0"/>
              </a:spcAft>
            </a:pPr>
            <a:endParaRPr lang="en-AU" sz="1800" dirty="0" smtClean="0"/>
          </a:p>
        </p:txBody>
      </p:sp>
    </p:spTree>
    <p:extLst>
      <p:ext uri="{BB962C8B-B14F-4D97-AF65-F5344CB8AC3E}">
        <p14:creationId xmlns:p14="http://schemas.microsoft.com/office/powerpoint/2010/main" val="20521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120" y="197768"/>
            <a:ext cx="7772400" cy="1143000"/>
          </a:xfrm>
        </p:spPr>
        <p:txBody>
          <a:bodyPr anchor="ctr"/>
          <a:lstStyle/>
          <a:p>
            <a:pPr>
              <a:tabLst>
                <a:tab pos="3948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Master of Research </a:t>
            </a:r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dirty="0" smtClean="0">
                <a:solidFill>
                  <a:srgbClr val="C00000"/>
                </a:solidFill>
              </a:rPr>
              <a:t>rogram</a:t>
            </a:r>
            <a:endParaRPr lang="en-AU" dirty="0">
              <a:solidFill>
                <a:srgbClr val="C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71600" y="834008"/>
            <a:ext cx="7704856" cy="4899248"/>
          </a:xfrm>
        </p:spPr>
        <p:txBody>
          <a:bodyPr/>
          <a:lstStyle/>
          <a:p>
            <a:pPr marL="536575" lvl="1" indent="-276225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900" dirty="0" smtClean="0"/>
          </a:p>
          <a:p>
            <a:pPr marL="536575" lvl="1" indent="-276225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Admission will require Credit average for Bachelor degree</a:t>
            </a:r>
          </a:p>
          <a:p>
            <a:pPr marL="536575" lvl="1" indent="-2762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err="1" smtClean="0"/>
              <a:t>Yr</a:t>
            </a:r>
            <a:r>
              <a:rPr lang="en-US" sz="2000" dirty="0" smtClean="0"/>
              <a:t> 1 program comprises 8 major units of coursework at advanced (700) level including </a:t>
            </a:r>
          </a:p>
          <a:p>
            <a:pPr marL="936625" lvl="2" indent="-2762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/>
              <a:t>6 units of study at advanced level in the relevant discipline(s)</a:t>
            </a:r>
          </a:p>
          <a:p>
            <a:pPr marL="936625" lvl="2" indent="-2762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/>
              <a:t>1 unit of study in Research Communications </a:t>
            </a:r>
          </a:p>
          <a:p>
            <a:pPr marL="936625" lvl="2" indent="-2762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/>
              <a:t>1 unit of study of Research Frontiers (generalist, in the discipline)</a:t>
            </a:r>
          </a:p>
          <a:p>
            <a:pPr marL="536575" lvl="2" indent="-2762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 smtClean="0"/>
              <a:t>Yr</a:t>
            </a:r>
            <a:r>
              <a:rPr lang="en-US" dirty="0" smtClean="0"/>
              <a:t> 2 comprises a structured graduate (800-level) program of preparation, planning and implementation of a major research project encompassing specific milestones</a:t>
            </a:r>
            <a:endParaRPr lang="en-US" dirty="0"/>
          </a:p>
          <a:p>
            <a:pPr marL="987425" lvl="2" indent="-3635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/>
              <a:t>Research </a:t>
            </a:r>
            <a:r>
              <a:rPr lang="en-US" sz="1600" dirty="0"/>
              <a:t>methods and skills development specific to discipline</a:t>
            </a:r>
          </a:p>
          <a:p>
            <a:pPr marL="987425" lvl="2" indent="-3635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/>
              <a:t>Major literature review </a:t>
            </a:r>
            <a:r>
              <a:rPr lang="en-US" sz="1600" dirty="0" smtClean="0"/>
              <a:t>and analysis of current research frontiers</a:t>
            </a:r>
            <a:endParaRPr lang="en-US" sz="1600" dirty="0"/>
          </a:p>
          <a:p>
            <a:pPr marL="987425" lvl="2" indent="-363538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/>
              <a:t>Project definition and plan</a:t>
            </a:r>
          </a:p>
          <a:p>
            <a:pPr marL="987425" lvl="2" indent="-363538"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/>
              <a:t>Foundation </a:t>
            </a:r>
            <a:r>
              <a:rPr lang="en-US" sz="1600" dirty="0"/>
              <a:t>research project and 20,000-word </a:t>
            </a:r>
            <a:r>
              <a:rPr lang="en-US" sz="1600" dirty="0" smtClean="0"/>
              <a:t>thesis</a:t>
            </a:r>
          </a:p>
        </p:txBody>
      </p:sp>
    </p:spTree>
    <p:extLst>
      <p:ext uri="{BB962C8B-B14F-4D97-AF65-F5344CB8AC3E}">
        <p14:creationId xmlns:p14="http://schemas.microsoft.com/office/powerpoint/2010/main" val="425940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1010</Words>
  <Application>Microsoft Office PowerPoint</Application>
  <PresentationFormat>On-screen Show (4:3)</PresentationFormat>
  <Paragraphs>127</Paragraphs>
  <Slides>13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Blank Presentation</vt:lpstr>
      <vt:lpstr>Opportunities for students seeking to undertake research degrees at Macquarie University</vt:lpstr>
      <vt:lpstr>Macquarie University</vt:lpstr>
      <vt:lpstr>Macquarie University</vt:lpstr>
      <vt:lpstr>Macquarie University National Research Centres and Facilities</vt:lpstr>
      <vt:lpstr>PowerPoint Presentation</vt:lpstr>
      <vt:lpstr>PowerPoint Presentation</vt:lpstr>
      <vt:lpstr>Macquarie University Key research strengths   - FACULTY OF ARTS </vt:lpstr>
      <vt:lpstr>Master of Research as pathway to PhD</vt:lpstr>
      <vt:lpstr>Master of Research program</vt:lpstr>
      <vt:lpstr>Example of MRes Yr 1 - Physics </vt:lpstr>
      <vt:lpstr>Master of Research/PhD packages</vt:lpstr>
      <vt:lpstr>Joint MRes/PhD programs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Jim</cp:lastModifiedBy>
  <cp:revision>84</cp:revision>
  <cp:lastPrinted>2012-07-20T06:22:44Z</cp:lastPrinted>
  <dcterms:created xsi:type="dcterms:W3CDTF">2012-07-13T01:02:36Z</dcterms:created>
  <dcterms:modified xsi:type="dcterms:W3CDTF">2012-08-14T05:47:22Z</dcterms:modified>
</cp:coreProperties>
</file>