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7" r:id="rId2"/>
    <p:sldId id="313" r:id="rId3"/>
    <p:sldId id="308" r:id="rId4"/>
    <p:sldId id="314" r:id="rId5"/>
    <p:sldId id="315" r:id="rId6"/>
    <p:sldId id="288" r:id="rId7"/>
    <p:sldId id="290" r:id="rId8"/>
    <p:sldId id="291" r:id="rId9"/>
    <p:sldId id="292" r:id="rId10"/>
    <p:sldId id="293" r:id="rId11"/>
    <p:sldId id="294" r:id="rId12"/>
    <p:sldId id="311" r:id="rId13"/>
    <p:sldId id="295" r:id="rId14"/>
    <p:sldId id="306" r:id="rId15"/>
    <p:sldId id="296" r:id="rId16"/>
    <p:sldId id="297" r:id="rId17"/>
    <p:sldId id="304" r:id="rId18"/>
    <p:sldId id="289" r:id="rId19"/>
    <p:sldId id="263" r:id="rId20"/>
    <p:sldId id="317" r:id="rId21"/>
    <p:sldId id="318" r:id="rId22"/>
    <p:sldId id="320" r:id="rId23"/>
    <p:sldId id="322" r:id="rId24"/>
    <p:sldId id="298" r:id="rId25"/>
    <p:sldId id="301" r:id="rId26"/>
    <p:sldId id="302" r:id="rId27"/>
    <p:sldId id="307" r:id="rId28"/>
    <p:sldId id="300" r:id="rId2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0000CC"/>
    <a:srgbClr val="003399"/>
    <a:srgbClr val="F22E00"/>
    <a:srgbClr val="0066CC"/>
    <a:srgbClr val="0099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0" autoAdjust="0"/>
    <p:restoredTop sz="89316" autoAdjust="0"/>
  </p:normalViewPr>
  <p:slideViewPr>
    <p:cSldViewPr>
      <p:cViewPr>
        <p:scale>
          <a:sx n="100" d="100"/>
          <a:sy n="100" d="100"/>
        </p:scale>
        <p:origin x="-360" y="1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9" y="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BA026-9BDD-4DB6-B9E9-EEFDE7FDFE0A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9" y="8829825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40C9D-5FF5-497A-BA58-329AA5068CE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4150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903C1-355B-45D6-8EBD-3A9B33697D6B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DCADE-FA0F-42DD-BD74-DAC032E4E36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927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Queen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faculty win more awards than at any other Canadian university and have been educated around the world (ie. Yale, Harvard, Oxford)</a:t>
            </a:r>
          </a:p>
          <a:p>
            <a:pPr eaLnBrk="1" hangingPunct="1"/>
            <a:r>
              <a:rPr lang="en-US">
                <a:latin typeface="Calibri" charset="0"/>
              </a:rPr>
              <a:t>A cycle of outstanding students attract outstanding professors and vice versa </a:t>
            </a:r>
          </a:p>
          <a:p>
            <a:pPr eaLnBrk="1" hangingPunct="1"/>
            <a:r>
              <a:rPr lang="en-US">
                <a:latin typeface="Calibri" charset="0"/>
              </a:rPr>
              <a:t>Professors are doing innovative research, with countless opportunities for student involvement at the undergraduate level</a:t>
            </a:r>
          </a:p>
          <a:p>
            <a:pPr eaLnBrk="1" hangingPunct="1"/>
            <a:r>
              <a:rPr lang="en-US">
                <a:latin typeface="Calibri" charset="0"/>
              </a:rPr>
              <a:t>Quality and excellence in the programs and facilities at Queen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– home to Chernoff Hall, an award-winning chemistry complex, one of the largest of its kind in North America, also home to a state-of-the-art Integrated Learning Centre which functions as a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>
                <a:latin typeface="Calibri" charset="0"/>
              </a:rPr>
              <a:t>live building</a:t>
            </a:r>
            <a:r>
              <a:rPr lang="ja-JP" altLang="en-US">
                <a:latin typeface="Calibri" charset="0"/>
              </a:rPr>
              <a:t>”</a:t>
            </a:r>
            <a:r>
              <a:rPr lang="en-US" altLang="ja-JP">
                <a:latin typeface="Calibri" charset="0"/>
              </a:rPr>
              <a:t>.  Home to a Cancer Research Institute, home to the National Cancer Institute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Clinical Trials Group</a:t>
            </a:r>
          </a:p>
          <a:p>
            <a:pPr eaLnBrk="1" hangingPunct="1"/>
            <a:r>
              <a:rPr lang="en-US">
                <a:latin typeface="Calibri" charset="0"/>
              </a:rPr>
              <a:t>Queen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>
                <a:latin typeface="Calibri" charset="0"/>
              </a:rPr>
              <a:t>s has 16 research centres on campus</a:t>
            </a:r>
          </a:p>
          <a:p>
            <a:pPr eaLnBrk="1" hangingPunct="1"/>
            <a:r>
              <a:rPr lang="en-US">
                <a:latin typeface="Calibri" charset="0"/>
              </a:rPr>
              <a:t>Exceptional library resources, ranked #1 in Canada for library acquisitions and for library holdings per student 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2227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902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284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 year</a:t>
            </a:r>
            <a:r>
              <a:rPr lang="en-US" baseline="0" dirty="0" smtClean="0"/>
              <a:t> completion </a:t>
            </a:r>
            <a:r>
              <a:rPr lang="en-US" dirty="0" smtClean="0"/>
              <a:t>U15 </a:t>
            </a:r>
            <a:r>
              <a:rPr lang="en-US" dirty="0" err="1" smtClean="0"/>
              <a:t>avg</a:t>
            </a:r>
            <a:r>
              <a:rPr lang="en-US" dirty="0" smtClean="0"/>
              <a:t>: 68.5%;</a:t>
            </a:r>
            <a:r>
              <a:rPr lang="en-US" baseline="0" dirty="0" smtClean="0"/>
              <a:t> Mac next highest at 75.2%</a:t>
            </a:r>
          </a:p>
          <a:p>
            <a:r>
              <a:rPr lang="en-US" baseline="0" dirty="0" smtClean="0"/>
              <a:t>Master’s highest is 86% (Western, </a:t>
            </a:r>
            <a:r>
              <a:rPr lang="en-US" baseline="0" dirty="0" err="1" smtClean="0"/>
              <a:t>wtloo</a:t>
            </a:r>
            <a:r>
              <a:rPr lang="en-US" baseline="0" dirty="0" smtClean="0"/>
              <a:t> 83.3; U15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74.1%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Quality of experience (red= national data) all from 2013 CGPSS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Recipient rate : UBC 18.8% and Dal @ 24.4;  McGill in 4</a:t>
            </a:r>
            <a:r>
              <a:rPr lang="en-US" baseline="30000" dirty="0" smtClean="0"/>
              <a:t>th</a:t>
            </a:r>
            <a:r>
              <a:rPr lang="en-US" baseline="0" dirty="0" smtClean="0"/>
              <a:t> @ 17%; UT 15.7%  (U15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15.34%)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065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260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72 countries,</a:t>
            </a:r>
          </a:p>
          <a:p>
            <a:r>
              <a:rPr lang="en-US" dirty="0" smtClean="0"/>
              <a:t>&gt;15% enrolment in SGS; &gt;22</a:t>
            </a:r>
            <a:r>
              <a:rPr lang="en-US" smtClean="0"/>
              <a:t>% enrolment SGS </a:t>
            </a:r>
            <a:r>
              <a:rPr lang="en-US" dirty="0" smtClean="0"/>
              <a:t>+ QSB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72 countries,</a:t>
            </a:r>
          </a:p>
          <a:p>
            <a:r>
              <a:rPr lang="en-US" dirty="0" smtClean="0"/>
              <a:t>&gt;15% enrolment in SGS; &gt;22</a:t>
            </a:r>
            <a:r>
              <a:rPr lang="en-US" smtClean="0"/>
              <a:t>% enrolment SGS </a:t>
            </a:r>
            <a:r>
              <a:rPr lang="en-US" dirty="0" smtClean="0"/>
              <a:t>+ QSB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339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339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339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695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745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44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26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DCADE-FA0F-42DD-BD74-DAC032E4E36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14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69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33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81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49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146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576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460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33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265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389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653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C29D6-FD56-45B6-913A-8406D5CDCD29}" type="datetimeFigureOut">
              <a:rPr lang="en-CA" smtClean="0"/>
              <a:t>10/20/15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3945-A101-45E3-B12D-CD853A880C3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748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g"/><Relationship Id="rId7" Type="http://schemas.openxmlformats.org/officeDocument/2006/relationships/image" Target="../media/image34.jpeg"/><Relationship Id="rId8" Type="http://schemas.openxmlformats.org/officeDocument/2006/relationships/image" Target="../media/image35.jp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hyperlink" Target="http://www.dartmouth.edu/" TargetMode="External"/><Relationship Id="rId5" Type="http://schemas.openxmlformats.org/officeDocument/2006/relationships/hyperlink" Target="http://www.dur.ac.uk/" TargetMode="External"/><Relationship Id="rId6" Type="http://schemas.openxmlformats.org/officeDocument/2006/relationships/hyperlink" Target="http://www.queensu.ca/" TargetMode="External"/><Relationship Id="rId7" Type="http://schemas.openxmlformats.org/officeDocument/2006/relationships/hyperlink" Target="http://www.otago.ac.nz/" TargetMode="External"/><Relationship Id="rId8" Type="http://schemas.openxmlformats.org/officeDocument/2006/relationships/hyperlink" Target="http://www.uni-tuebingen.de/" TargetMode="External"/><Relationship Id="rId9" Type="http://schemas.openxmlformats.org/officeDocument/2006/relationships/hyperlink" Target="http://www.uwa.edu.au/" TargetMode="External"/><Relationship Id="rId10" Type="http://schemas.openxmlformats.org/officeDocument/2006/relationships/hyperlink" Target="http://www.uu.s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eensu.ca/sgs/" TargetMode="External"/><Relationship Id="rId4" Type="http://schemas.openxmlformats.org/officeDocument/2006/relationships/image" Target="../media/image43.jp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queensu.ca/sgs/prospective-students/international-students-partnerships" TargetMode="External"/><Relationship Id="rId5" Type="http://schemas.openxmlformats.org/officeDocument/2006/relationships/hyperlink" Target="http://www.queensu.ca/sgs/prospective-students/programs-degrees" TargetMode="External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1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04664"/>
            <a:ext cx="6694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dirty="0" smtClean="0">
                <a:solidFill>
                  <a:schemeClr val="bg1">
                    <a:lumMod val="50000"/>
                  </a:schemeClr>
                </a:solidFill>
              </a:rPr>
              <a:t>Graduate Studies at Queen’s</a:t>
            </a:r>
            <a:endParaRPr lang="en-CA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2636912"/>
            <a:ext cx="79934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200" dirty="0"/>
              <a:t>Dr. Zhiyao Zhang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   </a:t>
            </a:r>
            <a:r>
              <a:rPr lang="en-US" sz="2800" dirty="0" smtClean="0"/>
              <a:t>Director</a:t>
            </a:r>
            <a:r>
              <a:rPr lang="en-US" sz="2800" dirty="0"/>
              <a:t>, Queen’s </a:t>
            </a:r>
            <a:r>
              <a:rPr lang="en-CA" sz="2800" dirty="0"/>
              <a:t>China </a:t>
            </a:r>
            <a:r>
              <a:rPr lang="en-CA" sz="2800" dirty="0" smtClean="0"/>
              <a:t>Liaison Office</a:t>
            </a:r>
          </a:p>
          <a:p>
            <a:pPr algn="ctr"/>
            <a:endParaRPr lang="en-CA" dirty="0"/>
          </a:p>
          <a:p>
            <a:pPr algn="ctr"/>
            <a:endParaRPr lang="en-CA" dirty="0" smtClean="0"/>
          </a:p>
          <a:p>
            <a:pPr algn="ctr"/>
            <a:endParaRPr lang="en-CA" dirty="0"/>
          </a:p>
          <a:p>
            <a:pPr algn="ctr"/>
            <a:endParaRPr lang="en-CA" dirty="0" smtClean="0"/>
          </a:p>
          <a:p>
            <a:pPr algn="ctr"/>
            <a:r>
              <a:rPr lang="en-US" dirty="0" smtClean="0"/>
              <a:t>the IGSF 2015 International Graduate Scholarship Fair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pPr algn="ctr"/>
            <a:r>
              <a:rPr lang="en-US" dirty="0" smtClean="0"/>
              <a:t>Beijing, Wuhan, Nanjing, and Shanghai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1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5550"/>
          <a:stretch/>
        </p:blipFill>
        <p:spPr>
          <a:xfrm>
            <a:off x="3314681" y="3347937"/>
            <a:ext cx="4896544" cy="3502126"/>
          </a:xfrm>
          <a:prstGeom prst="rect">
            <a:avLst/>
          </a:prstGeom>
        </p:spPr>
      </p:pic>
      <p:pic>
        <p:nvPicPr>
          <p:cNvPr id="3076" name="Picture 4" descr="http://queensu.ca/qsoe/sites/webpublish.queensu.ca.qsoewww/files/images/spring_campu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13" r="1947" b="552"/>
          <a:stretch/>
        </p:blipFill>
        <p:spPr bwMode="auto">
          <a:xfrm>
            <a:off x="-46225" y="3296276"/>
            <a:ext cx="4061200" cy="35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155575" y="-10969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10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307975" y="-9445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84" name="Picture 12" descr="http://queenslife.files.wordpress.com/2011/10/img_0003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7112" b="42"/>
          <a:stretch/>
        </p:blipFill>
        <p:spPr bwMode="auto">
          <a:xfrm>
            <a:off x="-40711" y="-6837"/>
            <a:ext cx="4384689" cy="3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data:image/jpeg;base64,/9j/4AAQSkZJRgABAQAAAQABAAD/2wCEAAkGBxQTEhUUExQWFhUXGBoaGBgXFxocHxsdGBgaHCAYGh4aHCggHBslHBseITEiJikrLi4uGiAzODMtNygtMCsBCgoKDg0OGxAQGywmICQsLCwvLCwsLCwsNDQsLCwsLCwsLCwsLCwsLCwsLCwsLCwsLCwsLCwsLCwsLCwsLCwsLP/AABEIALcBEwMBIgACEQEDEQH/xAAcAAAABwEBAAAAAAAAAAAAAAAAAgMEBQYHAQj/xABHEAACAgAFAgQEAwYFAQYDCQABAgMRAAQSITEFQQYTIlEHMmFxgZGhFCNCscHwM1Ji0eEVJENygpLxU7KzCBYXJTQ1Y3Si/8QAGAEAAwEBAAAAAAAAAAAAAAAAAAECAwT/xAAhEQACAgMAAgMBAQAAAAAAAAAAAQIREiExQVEDYXEiE//aAAwDAQACEQMRAD8A0PMRRuGUhkYbEaTpPsC1bj63hvN0tSE9VHbdGbYLzpfUdO3YAcn8BlnDVH6l29BkYaj7hSb1Ghd0TR++FXygJFrH6jZ1qfzO41tf4Wb7Y6DAis/nvloh21bLIAsg32YslCgaI1LXeyavuWWaceXIrkoWJ0uFFH+DetXtZo1e2+HUkugfK3e654r+FeO1Ha/YYbiYPcTFNbVTaTqLA/KVb5ZACN9rsfbDoRJxkKB6gzHlJNIPHFrw3a/V7XivyOjq6yQyhdFK0epgDW1tHduNqF0SGs4ko42ZNRv+EfQEkluKNDfezdHi8ckjuyDUfpFEAaSLJ0chVNjYKDt+OCgC5WA6CGeTzCAFlkjYKCwqgvbmqNGwNzeE9cqVHGQNNapSusEmxQt9TAnuTQ3v6Ey/UHUMoSWSNqXW1b+sLYZe2xrjt73hXppy5JcKsbjlHoFSCb00SAu9UB+PBwAN5unzxxuWca+SsaCEmrpg0bAnb3O1HnbDUdWh0mTNRPKsakMNccukWrK9M3mWRRBF1ZusKzdUDPqy8ksnAq30rVKS5NEURWxHFmyTgmY6fmZ48wEl/fBVWpI3IZNmoKBpqjsRYNCwecJ8GhzmGy0jMHhl8wDYHL6hHv8AwbHU9nYX3sAdxH12JVOXUTsAG1efG6kja6d10iiVFGr1ggisLdJiV4I9bkBQVJEYSzHStauDRJGqyL9Z4wWfMaZowqmRSzgUFNNSvVVQsXsFHyn7lJARXg7rWTjV4FZ4nVqGpjVnelNUqg+4re+94tHUOrwx3JLoalAbQdToDdDUu+5YVxuecVTxQYJSrnLyHNxhmAjUW6cOHsabDHg2y3dEE4P4PzrZuCV5pXUZdGV0U6afY2dND01sBV2bHAwv0of9WzqOafLEK5YapLYrps3oit9hQo7bLuThKLpWWMepZxIZDp8119Ky0B5lA0smlTuT/ABtwSRxylIGkMPmIyRru+6H0EFWLFuQDffvzhh4egvMZ4KQkuuQgkaWBZYxbgAKx2Y1Vb9jhiLL1HpfnxeS+jyi8ZTS1Noj3G4BN7cae/PbEfDkY5G0KylhQtxq1ah6aZ32YC9iN6v1HVgs2YjnyLyhWi8tdblTqIeNiWJANNTK4PvuD3GHM2p9UflCVFI5tGCgkG3BsgAmjfJO4G4aAjupZqSMMPLR/LKiMygvRLAFw5KsukmjpYi6sKDeI7oOShM6nMeWRIC61oj0hSdJQaRuTGDqXi998Ns3WYPlgPEsaEPqUADyTqZiqOQdIeNCSR353pOPKIZ8s+YeQRs5RHqPSQreXQIcjTqIpgoPFjbZWOiGTqAtm86WGBcwC3lvqf1a6A38tmIjqyaAXv8AxTnWfAcGdf8AaspM0ayVqjlRqsqLdDf1thvvZusVnxpkoVz2djhqyi+WqLalrXWLBpSvq/Otsal8P544cjEXZV9AFkaQSWrY9yW7DnEpXdjboyfN+DM5lGZ18yRU31QlvuL00arffCmW+I00U0BYFvKJVmcHWUcgshsnggEb36R7m9K6n4ofW+WVTrdWOqMi4NrDzEbDYhiBwCNyWoMep/DWGaJyNXmlmcNq4uyI/wDLXHYH6jA00tBafSxzNkusZRkDArIopgPUpBBBo7ggivzx558Q9FlyOYky8oAZTsw4ZTw696I/I2O2LplfC3UsjPI2VKnyQrFVYEyKzEWqsBfynmuNrxL5+M9byLPIghzkEhWPYjUKB8piwG5J2HYge5xLjY06MgRqN787VjYvhv46ZgsMxF8B2Pqa+5/3/wCcZAVKtTLupplOx2O6nuD2wfIZ4wyB1A2N1yPtuDt2xEJYsuUckesctmA4sEEHFXzOdzWVnUOsTiUqoIGlSfXqcnVey7kEUKUX3MH4W8TPMAIWi2Pylipobml3IG/14xokLK66XAb3H1+nt98btJb8GCfhmGeNPBU6zDMZOCY6y7sFiCCJkq9GhzsTZAH4XwJ7wB8Q/PX9jzhILKVSYfUadzwDvsf7Ng611Dq8WdkWMZeSGQDyPMGlV3F3TWXtqIJ7Aitxioda8Gz5qWV5P2dM0FJEEI0GQjuoZqO2+x+9XiK9F/pUPG/hV8hmWWXVJERqicbBxdANtSkdwPp74qxazew+2NP8M+LctKi5LqqiZLpJGWjESKrV8wr3HH2ww8c/DJ8qBNk9eYy2jWz2hZKs2dNal00dQHviGvRafspEUlDv+v8ATAwiHI7YGM6Ls9QPFG6BlVa4VjZ72djdkEDY0VI+mOyftAUOjMwv5HC8C+CNwfuTvt3vDeSBgQwu2NSqGUhhx7j1gUuoDg0RVEKT5mIjUiF11FW2ClHAJ0yK5B3B2AHe/bHYco4kzLsPMjSxVUTpN7+nS0e5vjb7XhE6j6HgHl6fSppD2rdWNDk7AHb2wSHNMdXoQHUKPmkkWQT6io45qv1wbMZjMIG9X7RZsABUIFcKap+K1emrG5N4VUOwjZ50kKFdWlTQRgz+wBt4ydvx2W/fEhJCwslS1/wKrUT2JJJFGvbb64ZIda64dO22leQaPzowBDbfoMIRzeWdYQavTrJo1xsAGOlr4azdmxgAEMRU6WRgbVmGt2FAahQOpQVYVVdhxjjZRpGcR5kBTxqpC5sg7qgPFrqFkFb3ws+e8xyyICwHqVyARe1hdWsgnYekXt98EzjsyKAh39IAZ1WuS4Tux9PzkgEjcG7AO5t4wEVZ1FBlaNRGSy8AFArWpocBf6BGXPGJQ0VHsIlR1JAHADldIG1NXfgk4VjJiuQSp5jHdpIgprb0qwqhxezDexgrZDzAWaNgGO5UiQAMu9aAG13R4NaR+J+gMX6v5bF4smxMn+PoK7G7LHUAhYX/AAknmxQFnzeayxbz5/Ph8sh/M0qQocNsGhLbEC996IvAz+SLHSwCvqB9YOhjoI1juEcUpH8Ftt7pZHMMpAsebGPQsbagEariZ60yJq+U6L9W1A3hDHeTghZhMipM0YBBDFWNhwwIdqFrR017XW2Knkmfp3Uf2cn9xmG1Rs2wJvUoYnYrqGixvup9sWSYK8ILAM7uQLXWzs5PpNqCuwB9Q/h29sQHibw9HmMqI44ZFkjZ1DF5NIZBvGkVsFDVQPpO1772pWNFn6tltUraB5cUqRshDMup9bFrH8LjYEiz2II2wXpHSyueM0jqRJWkekaX0UQCB6wwVu/cjjmL+G3WmzEf7PKzefCT6DSh1G2tW07ON9S2QTvteH2V6YjZppl3IZ/3blowI2jBIYDUrMsuoiyKLHmhQnaBnDDWYly5QrFmFkdVXemcKko07UGDiUcmxId8O+s9WbJ5SaRpgdA0RqNqPygsG39NE1vspw26nnZArOsRDqdcIlKltSgArRBoaGcEk8Mn0qsZaN8zNlYYyzwLqldwoYess4Op19LeRpAs2GY1vhsSDSZzXGEEc1TLl1USBlEhZ3klZypVRqKqSA29jY2cF8RdI8/phfQFMLFYdOo0nnFHJuju3ynfZBvzix+Hly/nTZ0yxuXJWPZ20JQpEI2c6RqLKD8xFkAHDpstqSeFn0pIZSAQXkJeRrJVd7GoAEbDvhVeh3RSerdbjj6nlZ5iBlpYVaVXGoMHiZDqXfa72P5b40Dq/ibKZTJo8IUCVCcuoQ0xr07Hjc96xjfUcs7QOzAmXKu2XzAO/lo7MY2A/h9WuMnjZf8ANh78OHDzJ5hOnLIRF6We9bliVF1q32oADa+MQnboprRduiwDL/uRbZmVC80xYhDqLEl2G4INkEAgkc4mMp4feVwVmpTqMkkTMCSCAFLK/qY7ltgdhZJOHnSujmVpJJUaMs+xOhiyqulTfzWbLUQK1VWOdS6sSVy2VtY1B1zKUNaa9CBmBdiLthdURzxbfon9O9Q6JkSSgiDNwzkSPIoa7CSbsrbdmFc4xnxd4azOWf8AaFkeWFHVwXcsV3BBZCSwW9gT7dsayOpJASHyrhEP7sKbtjpB8tW9Tsbo7AKOdtRxA5gZjPS+WWEcIA86NHCrGjf9yXAqSdx8xAKothQSScJrwNMyfPyPm2kzDaS9jWQVGosKHpBsn6998RchHcEc4s/xA8HP0+UOoJgkZvLN3VbhSwqzRBuvzIOKyR5gLKDqG7Dm/wDUB7Dv+eMZI0Qt0nqrwOHjAsVRIvgg7flX2Jxt/gnxrHPH+9aOObekDWSAauzzjBgRwTv78kf0w66VnWikV1AOk3R2+lc/y3xUJta8CnBS35PU0ciSrRoj+tEYgYkWJjbRxtq0upKKCNNhhdWNQBG/y+xvEP4X6/FLGNKFcxsSsbF1FiwCzNpWxfpJsfWsWROnSy+qaRQSGGmNF+Vv4S7DWxrupT7Y2euGK9M8w56hI69g7C/sx9jx+Jxb/C/juXJwNBKEzELqyiJrNBgbB7aP9P1xVOuQPHmJkewVkcEHnZjzzv8AXfDUy6iSQPoOwrtjBOmbNWh5ncx50jSALEGJIjjFKo9lF4GFsqYyoLHf7e2BgoD0JmMrIzV58qFr/wAPSukBv9ILNzV7c/cjkOU0HzYpJXcBVaSWUMhVDssiixQ1M2sUwJ/DCfUYVjdSUfX/AAggmzsK1xoTdnixe/IGDdOzTOQzxOG4XUpQA9ixPy/Tk2dz2x01ZhY6yXUI8z5ixC3jNtE4pudnU8Sod6YH8cHGWjZJApXjfzCDxt6gQbAIP0wx6nlvMNsHidNwUrUr87OCdiALqhvRHsVs1Gr6c1W4tcxHcbA2Rciit971iwRZIUcm0HRxDAARpclgAQw1WAedMn+XVvpYstAbbYJJnCzfvoGmTV6JoACwom9a7MOORzq2AwfMhlkBcM8aMNDbxhiRRtkYq4Iba0G9VuLwqHBJuQIqitJcIB9B6r3+p9tsH2Ahl4IpgTEVeVAdJ+WSPVvpKbsCbAJYVV7YWjzbaj5/7tkF6hSgg9nU8Ntsy2tqeNgUMxkRYaQIQtlXCesat6FfKB2YEdt+2OxyPx56TKAp0ylGKk7KC+lSLPdtVkkAXRwMB7m4ySQgWKxq8xy3qDV8ukkE2a+YfTbEBFFDExW5BOBquMPybARStRiyxIBINfc4U/6o4Vh5OgMWBMGqWO7ouY2KkLZayBzX0OH/AELp8MpUgAPQ11bA7Vy4Vwfqy3R5NnC/RjXpZMwvyik2htLFdNltJZlLkev6gkCvmIN4GfzQUHMrEqkA/vpHumJKkaFAAcG1NsK73ti7S5VWXTW35V9qxUepTCCR9dFJAFIdU8uS7UrJYs+mgCNzRBusJO+DqujPIyxeUZAhkV0DFQGJI9OoNtppZNWw22ba9sDo/WkkDrJDJRBHmMunZi1bli7WSxNrvRvsuIvquaGWfyWy7xxTMT5moMFqi3ljQWGwvStH+IWSLX67mpoU1mNQrVHHdaVWTdRQYk6iFUsGrehRrDArPjmH9kzcebyimMxlVolCthN7IckalIGmrOl97vGh9D8RQdQRJoxGZVUlkPKORRDD22Is8g4ietwDNQmEsWjmijOWzOq1LSbLG6BQFF+kMN9JN0ec26JkzHF+2w2k+SdRmIWJN0wAkNb12YE0NF3jPjK6jWus5w5WH9o8tBGr1JHdNWplURNVUOQgAoHnjDGPrvSjlXn8sfu1EWgao3AewqrZFD1GnHFXfpFIdYWLrGVjngslGPnQ6iSAwCliq36wosUNwx3xDdYkTL5yLy445PKjCzBbIkgK7g2xBcCmA3NqoHO76Is+Q6bNJDG3ntGyrujOSwsmv3vzsQLBtq2PpFG3fSmii83yVsK1FyppbJPpkbZluiTwpN9yA/h6nHIkjs7eTpUrItj0ndaNkOzDsBdV7jDHrTs3lxM1ZaRL0A28grfzN1paq69O9EjbFCM28e9SnaefKwy60kXS2yHV6tYjUx2W3oamANg7gYtvwz6flSw8tblihTX6aC6iSoPfUdzVmtyaujTvHcYTNtDAzL5SAai1BY5IwXjs7Ku4oUDueb20DwwkEUUwachphGNeq2JCtsgNnUQb5J3wlu2N0qRISZuSVnLuIsuKCqzGNmrl3JX5GFFdJ3Cm97XCPTenKS7KiHWyhI6oxotUTRDIDRav9QFCjbfN5wOuuPLZnMGzUkjeTpBFFkoal2JpggI3o4js91NOl5czpBll1qdAQvI8kz3sXLWQtEsSL2rbDuhDnrHWF898pCgaZDqlmlbTBl1I2bkrqIbZa53xXsx4syuVTycpebkJssdXkayBbG/VK13xtvyKFVro/hTMZuN81mcwsUTtXmZh6WR7JY1e9EfnxxtePBXQUysaztFlJEJoZjz3LHlR5aGMKlsQPmBA3PFYjJsqkio9X6VM0b5zq0kgFaYY9lZiwtY404iTaySNgp70cZ2GMUnsVN1+u+NE8ZdYPVuoRR5YPIkasEQnZiuq5Px23J3AHviw9b8Cx5jKokeRzEU6pSymWEgkWSJF8zgn2Fgn8MTV8KTrpl+Y6M7Zf9qhAaMUJaosjd2Kj5UJ/K8Qtb8j687YsfQ87P07NMGqNlLJKJFJUrsCumqJ22Pe/bDvxh0BBEmcyep8o+zCwfJkvdGr+Eng/h7WmrVopOnsiPD3Xny0gZDS3Z/SjW/cfqcehejdehnSo5kcgCytc0DRHbHmSOM1fA9ziR6Nn/2aWzrsirX0mj/v9MVCdafCJwvaLp8Scymbzy5cxxpKrIGmTcsrKPS23I7E8YN4p8H5TIZSV9LvIxRYnYghfUCTQA30Keb52xXMx1uA5yLMvqYAASIlrRWwCpBG3G1/e7xZ/HniLKz9PKRtbl0Ye9Anm+DWNHi02RtUikZPpLOisEajxuP6kY5hjl5DpG/93jmMbXo1pmvr1qSnLzSSIoJ0GUk6d/UbbSaDE6aN6aIGHOQJYuT5oGoEWxJIIG+kE+mt6utzivLm2cufKVjdhVQaDsLDqpA3r87xJ+HsvIqykgxtQI3razWmjY9v/LjqjtmDLfkUJMi62CrR+dgBdg8tRF70cHzEjttYIAsM6pJd3xYNE13OB06MlnBBalUjv3az7fphS9PBO532rv7jf8v98NpEJjT/AO8WZIHkLDMpZgUaMhiVuyQhrcqd6N2Nu+HeT6lFmi0RiaOZfnQMBIDXIDjSRR7MT9MU/qU8muxmmiUSMG9QWgGIbSB8+w3sduTxhLp80Riby7+ZvXKVVzSjdGU0jqZDuN/UNuQM2q4a9LsmQSFm8vzWYgMwXTrIr+NDTMPwPPYgVDZl4Fm/ftJrQb6XZyAbFNZbTt7Eg/Y7tcv4lnFxzeXmYdZGlzoda31RSEAmu1gG69QxLZeVZ1CxSx5m1P8A2fNaVnGmtlkHzfdgw43wXXQxBF1CIsRFKkjbUdSJMG+Wxq060rYjmuCaFT2Uk8ohKOpixGzG9/8AMR2B7+351LM9Iy7vop4Z2ZWGXzDrpogghNIIYWSdAIPtW2EpGbKljG5WgRLAwKI6G/8ABBOqNxv6jua47YOg4mip1KPSWLjSvJsbWa/ntivdSzUmYMiQ+VMpQK0UpQsm/quLRqII766PPHNfTPlAGjDT5WXUFVE3HvGdNtqAsji6BusFgaOSdEeQvGYhJA4UoyqbFB0og82w39N78YWKvQbrYv1fNxnKmPMZZ0QcSw+ryXXT+9Ctusa+kgKSNJ7DiO8H+J2YDJZgR6bXyjJE3l8+llumETfwk7oSBupFT2RkkiNXJmInJ1xu+t0IBGqNz/FVAoTv2o3qqHWPDJXLxvk5YZ4SzMitswoklI1sOG41x3RIJpdwU1Q07LblVjKLlsu3lMHeFhNDLGdDs8gVBJQOkEkb7+m6vFIzkcvSOoRZoAvDmhTqbYlXKl1IHLiwd+SWxbOnSibJw6vXl5NIV5TZiltD5UrNuyh1Kq59wDexNe8VqGAypARk1OGVGlaMpahdVktEZSFvTa0S13hPgLobxN0iXo2bXP5MEZZ6BTsurmJx2Qmip7Hb2u1r4hyeab9py3mCdIDI3lQhn0atJWnGkSAjnnT9CMIeDusN1Hp82Xl1K/lujMw1GnBKSC9m2PB/y/UHGa9I6u3S5crmPIPrjdmJc24IK6K0gLoar2NnvtieD6ab4fGYj15YGo0LywtoRyqFqaLdSqlWbYCvSxGxU4kupftkimOAgy8l9Kx+WhbhCVvW3v2AJG5GGHirMNlzDmom/wANj5sfOuKX5vls+mrUGrr32Mf1afyHlkiMmYzTRSyeglUjy7KAryP3YLHqUKL1E7b2bdE7KTLl4F6u8WYeOWHzikhvSoFC7YsTqB5o83vd4t+VyqzZp5cr5rIAqRAEhAhiSSyDZ9WrTuK23G22KUPMAQksSBqbYW1b2eN+5xu2R6jlulZGNMzmUm2YxJlwdTHUSQG1Endq1enEwZUkSueM7uxaSLylU+YZU1aFAPzbgJsLsjc0ANsZ51LOt1LNIIY/3UeyDZPSK1yttszVtYNekUTdueo+Kcx1VBlo4ANTEshaxpX5SzE7ni7HIFYvHhvI/sOUtljbMtyWZgpQMKB9PoAUmlrc8XeG98BaHPQujKxJIkjdEC0y+kJ7RspKFSU30kHbfnGf/FTqCTyR5WBkKKnmNVFQzn0j2LEWxsfxLXe7r4r688eUaebTHCo9EcTgmVyfTGxZdkNgkUCN7xmfQYWL/trEl3YvrZkAaQG7AcHZSb79hg23QKlsvfw+6KuVgDLHG0jgjUzsKANaDpjNeoG9zwOwGLYk4oEvl4vszMAw5CgqhbnsfwxSOq9R6gsUc5zUkeXkLB3OgaBrIBQKqmQspFVueRyMcTqCFzoDpDfzLQlmB3uVnFopN2gFm92PGKUfQtjP4mdFy895iMvJKgYSBUEYYKPlJaja2P8AMSLHbbPvA/iQ5VpI3CNl5VqVJCdJUc0N7YjYAd6++NezUsQiAjjA9KkqVUbFA3aPSef74xlfjHoOiQzxARo16hR9JNAkUOCSNgOT9sKUWv6Q4vLQ18T9JjgeOWA+ZlpKkisHUNzcUm3zAg88gffEJm8800xeQnUeygdtggHYDjEj0Pq2lXyrsWgl2Bo2j/wuo371YH0P3iVyxEpUEBlJ9WoUCp3Nj64yf0Wvs71XJSxPolVlZQPS1WAdwDXHvX1w0iS+4H3w46ibcnW0hPLN3Pc2dz98N64wmND6GdVAGr9DgYZE/XHcIDTocqbAekCeruSAy7E16Rdj674kelZkfvNOknSDdXvfBuyff8cLZDJQeYVzDNFXqalBvcGwxJDE7j5fbntzKyRiSbyYyE0itd7j/Vvzxt/7Y7Y6ZzvZcsgb1GxZXgCqo7dvr2v8MdVdzZ+p2wjkDtfBaMHj7f74PLJp9V0PevtuMUZlB6/071SFmWjO1KChYks3uwKj+zxhGDcqmzKErvoB9jpABIAALAb6TRO2JLxLlVuQuzV5rH5bAssAObA77bnDXoioFBC662U2AV3Y6v8AKeO9AfTGTRtFjuNKUCiV7PwQQbK8AE0e97+/GEJMor0rgkCiaruLsG9jVEH7+2F8vLqJfUz6iS6sXBbjkrY9V1e/bHZZgwBZdJBA1cLRIBoHvyeffB4NRbKdbfT5GajGbhAoJLQlAr+CRm327Nub+bE9FLFm4zHl5fPUDaCclMxF/qjaSi4G9B/SeNQxUpVUEg0e+3YVtvz3rfa8EcRWoMbbEEUBqU9tLfMD9qxFA4+if6d0h8tIQIZMzE/+Kq7UVoqQrEFJQd/VWoHa+TKdNg80sy+sAu+XkUNur/4kD3ukqNvpaudv4qpsHVMzFMrwZl7j1KBMfNB1GipOxIveieR+dq6H1mGaYyRt+x5tq1oTeXzDH37a/qKf/wAWBOuEzi/JKdEzH+H9A4+m1jFI8G52czz+WwK6S7B7ZJvWLV7J0sFb0lR6aFgjY6FD5XmgMDBOLJhPqDc28VUXS25XjawMULPdKOU8nOaQFTMSiRlcFWjYnRp0k7hSwH1q8VJpmaRIeEcyq5vO5AqfKzKtLDFId0fTTwvvyCNqJFIGBIYHEN1qWZv2qB5BI+Vy7KXYkOYyI207j1aZAAG2J2vjdvmZZYM9lM3N6XlbzNr9MYcJ6voUba+wG/tJeNZDB1OZ/R5MscYkAX1GDMF0m9QNhg9sDXJT2o52WRfwz8UfsuYSBU/dT6NTOTYkC0Sv0J7GuPti2/F/pYmgL0TJBUihe0ZvzGIrYc7/AOjFL8X+D2yUbzL5ZiXML5DCQlyum1FVp5uzza8EY1X/AKjHmOnftNt5axlnCAMxCqbQjvR5G3B7XgjymJ9tFN6TmZM3kssYtRlVly8zBqWMBaMh4Jd49Is2BVbE796xnsxkcvmYZAJYJI2GWzErAvocEGM2LYg7i+QQfpiu+E+rP0vMFp4JEyuaW1jYWdOo6DuNyFNEbcj6XP8Axy6jFJHDGuouumQEClVHBFk9y1ACuKPvWDLQ8dmKSNbXXfjFm8G9FbNTKgAG9aiLC96C8av/ABH7++K3EBRJ1cekj3+vsPtjfPB3S1TKROuiWcxLJIrEuwZo3l1MCbLtaKBvsL3xMEm9lTdEjkocr02P1I1NRVR5bNLxch02QAfd65rCuZXzAcw7FUCNIxePZEBIpDdA0t0BvyecNG6ZlCZszmJ52URjzPMjaIKRZ9GtQaHAQA1W9k4z/wAR+LJs1KI8qJFijIWBQ1BtQoSS+o2TvSbVe/tjZNIzpsV6z46y3UEbLywyRRAfunARvL2oSEEgd6NWaJI3rFnz+ahWHLxZOHVHFarPIB5TMxW5FFgzGwdzSWTuQMD4c+DsujrJn1jbMSL5iJdIqAijpHpZyVLG7xa/H8ETxxLGUD6+BzRDb7b0G/niY25KxuktFF6pl1zD5OV5H8yQyK0krGqFAFBsqJ3pex7nEpk/DsYKq2ZhI9gTX5/0w1n6WZDl49auDl5SjEVRLbc70LG5+pGGMg8pUiMelo9QZwfno0CoobbHv3xqqIqT4yT6mq6WKwhd9HmAsS+hSosMxAFAHbEXmnWERGUq0UtrKpW6jZgGF0fVQuwLHbE11pEijgXYa4Vcm2JLEEd2qtz2GIodIOZhkKlQke51ntRJ/l+uG6a0UubMu8RZBYZWCEtExJiJ2LJZAJra+xwwnymlQ2tSW4Uc17n2H33xofU+jLmcutfPGp0G9t99JA/sYzt4GDeWFJcEgit7GxFc7b45ZRxZsnaGzNvvhQNqNkY5DlyzhNgSa9Wwsmt74w8zHSnQlSKZRZB78bL3PPPGJoLGuke/6YGND6F4PcwIZMi7OQSSdIO5NbE2NqwMar4XXTN/KiSzBZm9akMvZtRJFatywNc3f1+uH3TkABvSdS/wMCeb39tqFH7++Ecvk2lMaov7xtvmot2C/NWw3sgc/bCmShZnbStEAhgDe455s1t9d99sdC6ZMtHTVINHb9zvvZv039sOyvA3sCwdX22o8H+e2EIZ7kAplXyyVDAFtypJZtrN/wB7Y66cEHc1sR/L+xzhkFG8URamzHYrICPTYN3d/wA7/DDfp8Pp2HCNvY76tqHv+PGJDxOhMk57hkOmuwFkcG+x47YP0qCwEYoVZWB1UBGbYAjiwR9N/bGdGqdDdWOheLF+rjj/ADAbsD7kc2O2FXU69VIBfIAquDQHfe6ofKee6kmVQRoZNYNleSwZdTGlIFUCG29zf2XiVVSkBFMDWlrFnayODxt7njCSNchrJAzGlViRuFPAsDc+23f/AE4TzGXK0So5ugQaPJHfav6Yb9Rk0ojAW70RfpstXp+gCnUb7EdiMGaFjTNFVi60emyAK2FEbgbf5gdsJlKQp5W1kDk/3zxf64V6FGJJzHIgkUpw3yiwORwb22rjDed6ohDQjU8MOENnYCt0b8jhz0htGb0kBSdQIYMCK24O3uPzwR6T8juJOZeHMJGEAGahLNUEkhV0KlqbLzfMjCttR54KjDDPtk86rwwyGHPNVpm1aNmI0kLIyVHI9AaWYMa3+uLL0lKMXHzvxXs/txio9e6O03VTGvqV4VdlFerQSSoDbaiEH1q8E1RlFlgzHhQIiT5ycvDDlTCY2VVpSulj5l+reqP5HFQyvXf3CtmI2dcvIYUkloDMQScwPq4lC6XB4BAsjDTMddky2alhyU3mZUkaYZgzo3pBMdSbp67HuD9sS2W6onUYEytQZKMF2kRhZfSDXkWtNbbk3qBB57wVVEj0vOZI5OWPIvIsMOqbMRzECQqq7xofkKuV0nf0gn3FQ/wg8aR5f/sc1qHa0O9Wx+X3HPt7k4zKCwdzX4/nW+94s3Q+iSZqKVkjaoyp1rtRJACVXqc3fOwX85i23RTiki7+JeiTlqzeZzGZ0eqLREip6uLckbkLR0Lse/uj4Z6jlc6i9Pzo0anUQ6CS2lQW8t5CCa1C+2/YYiY/iBm8uY4J4/MSLQzLMnroG71HeyOD9uRit9b6tHmOoNNl4TErMrIibEsqizXYlxe3vxeKclwSTN2g+HWQWGWFIzolBDAyO29ABwGJAYUCDyMV/L5AdOTVnCFVFijEwtdlBLeWEY0WCotgam2vihA/DDxdIuYmy8pdzp1Il/KU5jXU3seK7HDHx94pbq5gy2WglJBDsGsaWOpdLbVQG+q6wXQqvQf4njMZvOx5WKRHienQA6UXUSdTWTwpvXwb2F7YufQ/BsOWhijQa5keKV5VBJYI90q/5DuP98Zrk4Dko/S6iQyIGLPpGwJ02tGgVBAvsCO2NV+H3WZs1EXZy7ol6CdJcliNTEigPSaIG9nit3Xlja1pjSXw5mXzEBCeSIY1jDv6lkA1XuK0GmIogmyPY4lvEXht5fV+0RIFXgt3sH8qsflhXxnnX1RppYKilyQ4vUVYLtpIYaqNWp79qOUeKvEv/a44NOnyTsy6aYtpAbYCxpsb/wCYnFJ6ysTT9FszmWkjWLS0b1k5wrBid1iDChVaOKN9vzPluqpojqKKyq2GjDcjvqsmjtzz9OJeDpgEuSjb92pgcFQx1FvLAogrxXf9B3mumeRqLywxq6kaWj8xrpatjpA1bnbfkYrJJeyVFmUdfcydQSNC51mFVTjQqKF3GojYBmoc2eLxKeKMkYYNCs/qcauwsBjuNX4iwAeReNBlyOVObgzClAI0kU21H1BAtA7mqI/H64V8QdCymch8ouEGpWLRkE0u1b322xnlRfTIsz1uPLRDZ2YA6SAKDFSQRY30kgn6D6jFJ6vnXaRswjlTNqLbC9V+rf683zvjcvFHgFZMvBDA1hBKLI3pgXXat/WAt/Xb2xR/ij4QgyWUy8qF/MNLpYWNRRCfotBSaP8ATCm7QRu9mTOMWzwzMcxpUkrJE6urXQYXWlvcjsfviu+Y8mldOrSNgLr6sa9zuT3+1DBstP5TEMqsCbNHf/ykH9O+IhKmXJWjesv1JtIssTW9XjuM7X4iqoCiJ6G3zf8AOBjs/wBPj9nL/nL0TsTbEBhvzYNgjYcgA7b3/Zk8lm2TXGrlkZSdKOKJKjlgoJqqIFgbDvibyPg+TUTIp00QtyLqHpoDa1oH232/NpF0mWNxpiYqCTuh5HBNiiMJNMexPM9QXL6XnD7R6Dop92C1uSBRqx98SkR1962B3Pt3s/jg0PQjKiiVAtAbGlvbjcbb/TjbDoZPyzoVQPTXp9Qr2+uC0Kil9fhIllsjcpQ3o2FvcbffjjEf1eZ4FibSHWSx6RQ7itt9O/0+Ue4xcpIykzkQliQKY7jb2HAP++GPiHwvNm/JkaeOPQptbPLV/lBG1H3wpcKRAdP6vrYoWdm0s+klSoJWSQgUoNgtVtV3wNqmGa2NM49fA00CrKONP0v74N0PwK6yMfNifUr8GSyzK2/ycAkHk3+GLjD4Kh+Z9mskBTsPWSPm7kEX+OM3JIvGzKOmeHsz1DMUFdYwo0ysrNGCgVTZ2okKNlN7KDwa1fK+CotAWV5HYCtQIStlGwA49I2JPA5xYZcqSAEdowP8gTj2plIA+2EXyswDaZ7Y/KZI1YL+CFL/ADxnky8TL+udKWITR+Yx0CWjqYk/u5yNdeng/KB3b3xFZGIjOvVtUku7Ek+mVxydyNxe+9WcWbxNl0E7+erNIVt3jVgtmIi1Go2AKO/1G+9xyZvLrmBHFA+8jkvL8wOs8bmx7WcaR20ZskIOoGKISadTI7EJuA23G3HPtjP/ABX1CYZxMyr+Uzxo4VS1oaK6Qas0VP5kfTGpdP8ALZNN2NZ3PvQNfbjGXfE3KASwuD/3NFuKqR9vSK74fycCHSVHRUHU8lCqMR+zRM+w3/dMxdtr1Fu598Xzw74QjnyOXjzMaOgjUqH1FkLi30U1I19/puPdLwj03LzTRTkOZ1yeXUMD6VUxL+bE39KxafCeXWHJwRE2Y41Q7Vug0n9RjFukWunmbxL0E5XNzwXflyMA3uCbU9hZUjYY9AfBjKBOlQkcyNI7ffWV3rnZRjGvi7/+75jexaHe+8Sf3+ONn+D8v/5Tl+RvL/8AWfEI0Jjxb4PyvUI9M6eoClkXZ1+x7j/SbH0x556llWyTT5dfTIGaMMiFZHUMady1lAykH01YIrbfHqDzx9fyxg3xolki6iZI5PLMkCBQuzm9SnfsNubvtik6E1ZlCWrA3TAgg/Ub3j0B8CvDiLlGzEkYaSY0GcX+7U0AAdgNasfrtjDH6c6kWK4O/wBfcc49S+BfR07JqKI/Z4zYPJKAk/iTeJVjZmXxVjSB54o4I2Epj0grsjOhtl3rVtx9fbl78EukTaZnMlBSYzsDZpSNJHYWQdzuBsN7b/GjNzEZgWfKUwEbH0sUbdWHB7b7kMR9tW8O6VymXCKFUQx0AQK9AxrOWl+GcV0rHW8wYJI4JLJmiWMMrVbKCNW4sXd2LIqzeMAgy4OcAjtw8l8adP7w8jvQHf3x6o6xGZYJYwNJdGVWO+kkEBqHsd+Rxjz31jw6+RzYTzlagllVr/EWU+57RHf/AHwk06G7RqPXZYE6nlkAbz44W1GyFKV6QN6u9XG/F9sJfD7rX7WMw0bMY0dSLWq1g+m2JJFrfP8AFiW6p0wS5rLTLptQ4ZmlOyhV+VLoGzuQOwvth10To65MOmVyqxB2tqLtZGwJLE4q9URWx6499/wxF9TyaPyin8BiVmyc777A/p+V4bz9PnrdQT9K/wB8OLS8kyiyOTLDTsWH2Yj/AIxS/im8q5CvU6NKgaxekAEhrq19QAv613xcAzoadSPuMM/EdPk8yrMI0aFwXbhbUizvjSS0Qrs84SSsLSzRO4B2J+o7/jgmagaNtJ5++/4jkH6HfEhk5VCSsMuZDdK9HSg/D+L74iScctHWG8z6D/0j+uO4TwMID0zB4uzDE1Hl9vaVNxt//L7nC6eKZgPUsF0Ts/B/ym2+b/jm9jt4KhZaaWSzs1OnqIPPyc17e+CL4IgBJ1yMaohpFoXuase+On+DD+gReJ5GC7QAsVG7e98HWR+vY4VPXpbrTFXHzWb42Gvfv+WHieGodCKDZDWx12SN7P337Ydx+H4ww5KgEaT3O1biuN/zwZQ9BUisZrxbKjyIUhJoaPWBd1dgvdbnEFnPGubpSmXyxBJ+aRd9IBNfve1j877401eiZcPr8pdW/qGx35FjtvxhWHpkCAKsMYA49A/qOcQ5x9FYszabxrnodOjKpMXG/kqzBWHIuNn1Dcc6dwcEl8adTbUogVGAuzGw2HJ0sbr6nGsg4GrE5bKx0ZB0rxR1Nwzy5iCJRwGjDEn6Bf8AfbDQfEvqEe7DLyCzwrA7X7Ntde2Nbz3RsvMD5kSG9yao372KN4qviL4dRyx1lnMRG4U7qSL5PzA782ftguNCpjeHx27wxytDGC67rq+42sXWILNZuXOZuN1hNqabQGb7XtQrf2537Y0Dwx0fRlII54kMkakGwrUdROx+vP44nQKFDFZxXELFvrKV0nw/KFZStHWTb7CiBuACTiifGLpn7P8AsuqQNYkoaBVqVI54HqONwxSfiL4Jk6k0BSSOMR6wxcMT6tPyqKB+XuRiZTbKUEhT4byE5WE+m/2eE7BQf+8QXpA29Gw7UcWfJZcxoFXcAtzzuxPY/wB98UDq+eXpM+Th8yozl9BJB0nQ7GtIOzM0g9V7Vvd4uXgzqv7TlVlFm3lFmv4ZXA4JHA/4HAl8BdMM+McTf9UkYAD0x2a2/wANeSdr2xp3wizx/wCmR3vUkoBANfPe354zr46MR1OtyDEjAdhtVn3Pp/QYs/w+zbL0CZ4y6yRSSMjItkFdDUB3B49t8JVZT4aquYb/ACn+/wAcY/8AGIK3UMoL8t3jCmTkhdb7C9gdzv8AXEj034pTyItRxMx2vTJuR9jQP2xSfiZ16TNSxyOqh40K+kMANyS1NZsXiqpWT3RevEEWQyOS8tEV5nX0qSC7mv8AEkY8KO5PvXfF48KTAZHKghdoIuBt/hrx9Meb+kRRnNwr1AyLFJodmLfwGyCeSQaraiL+mPSXRIYzlYTEhWIxJ5ankIVGkG+DprA5WFUP58vBLG8cixsjinVhsw+o/vjB4MvFFGqIoVFAChRYAAoD8sMpYAdqG/vX9cKQRkDYjjtQ/kKwqCx4rfYfcMMMes9EizUbLIkZJBAfSCymiAQT7WfzPvh0shH1++BHNGTxTfiMAFH8ZeHC02SVHYyAynUo3AVVI2F7aqG/N74uMeWkVQEe6A2s9u2+HkStqPGnsbN/W9qH54VMYG4q8Ny0GJGnNTLyt/hf/wAuBH1pbplYH7H/AGw5mDDcAfgSf64bOzn5kWvqcGmLaHS52JxuR+I/3xlHx1vy4UjT93q1ysuwNA6U+p2Jof6duMaOvlt30n8T/MYzn4vxloVRSWMbl9IUnUoQgn6UDf2U4Me0CntWZJ1rxK8sawRIIcuo/wANP4j/AJnPLHEGsRNACz9MDMcnAiBO11+NDf3+mIcm+mlUEK/bAx2RADQN/UD/AHx3AB7IaJdthz7fW8IZWAeWoIBPckc0TucPCDjoXF2RQkmXQHUAAaAsewsgfqcLYAGO1hDOY7juBWEBzHbwMCsAzmrHbxyscIwCDrjt4JHtg5YYBgx3BbHvgWMAGP8Ax7/xcpQv0S/o0f8Avi5fCIn/AKXCCCCGl5BHMrHv98WXM5GGRlaSON2T5SyqxXv6SRtx2w7DDABgXx3zFZ8KDRMKXVcW2x719OMXn4DX/wBNYk2TO5549KCv0v8AHFN+L3k/9RkZ1MkmhERSaUegHUx788f2L18Fo416edHPmnX6tQ1hEBrYUONt69zh15Cy6NkoydRRL99Iv88Yv8ZnhTNpHVR+UGdV21uXagxG9AAGv5Y3GhjA/jm6/t2k2f3SEAAd7Fk80De2BSYqM8gmTzXdVKp2A3I2G/Gwv+YH1x6U6T4iiy2Uy0c2zrl4rXkikAo/jjzeIhqMWX1uSuliaGrvYH8Kiu+Nbf4e5uWOJ0MS3DAtNI1rpgjUkkIQTYPB3wRryEr8GgZfrmUlICEWeBX0uvph/Y7Jf5YrPgjwL+yNI0zpIzVpKg+mr3Bbub327c4tWXWOUao5Awsi1KncGiOOQdqw20TTC6Bzpo/hhtPNJexI/H/nD58ke0hH/lBw3l6dJ2ksfYA4FQmmIRTt/EW/9R/phX9ucEVRH1s/rWEJMowO5IP9/TBvK2+Zvz/4xWiU2PBn0G7aR9dsPFkVxsQf1/TEDJlVYU1MO4bf+eI7NdPUeoQhmG4Pmsp/DShODFMpTZbHiPFA/jX9MYv1LNS5Hr588O8UupoY0JkJ8xdKhATsxkBWtgNR7Y0zJdYYHSEtR3MjseL4KWfbnFYzvhtJupxdQedlaNkYRsuoUgoKtqpQcnfVuThYyQ7izEvHHRTls/PBpKANqUNQpHAYcWCBdbXxiuhLNDf++caL8d3D9SEi7q0KUexKlga+o2/Me+KFnAtLRF1uB2+l9z74zNFwQOO4cRRRUNTm+9Af1wMAHsYkY4WxQc38TIACyQzuo/iCAfkGIJxEZ34qvQaPKHQxpS8gBNVewB98aYmeRqivg+rGLN8UM2QQIoVIs7ljYHbt2+2CL8TM98qxoXYbalIA53UA2QK7k4Wgtm1F8d1YwYePeo3q8wEUaGgBR2v3P5/nguU+I/UAbLIwHugGx96wtDtm+k44TjF+m/EfOMf3jRAAkGgb45HIO+J3ofj3MZhiiwr6VLmRrUUNtlsnc7c++KUL4Jyo03AxnP8A+JQRWaWOiK0hHB1A73vVbV7n6YfZL4kQGNZJY5EViw1Aa1BWrsrxz3wODQKaLwowYrhn0jqEeYQSxNqRuD/74fYgtCD5YH6YSbLN2K/qNvyO+HmABgsVIYyZZ9tOmu9k/pQwmyzjgRH7sw/HjEnjhGHYYmD+KfD7Z/rbRnVoLBXeJCwULChO/wAoPb1HGt+DfDoyOUTLqVLC2dgCAzMdzV3xQ/AYnQKx28IdCQRu5X8Af98YZ8c20ZxC/qJgXTWw+eQY3jGE/wD2hf8A9VBX/wAHf/1vhNjSMy6XmfLYSaFYgitXGxuq7nHqfwxmnzGTy85IUyRI5ULsLF0CT+GPK+VGr0hSz0eeFHuB3P8AdY9SfD1K6Xkv/wCvGfxKgn9TgT0DWyYNrvd/h/zjEutyt0rqDeVmJF8wedp0hQ2t2/duDYIGn5qujtR3xutYr/ijwXk8+Q2YiJcLpV1ZlYCya2NEWSaIPOGnRNEB4X+JkM5WLMDyZWIVSLKMTsAO6knsfzxezOoq2AvGHeKvA0+QcSwhp4AwK1ZdKr5tK+/cD2wyXxTI2ksfULBjJa00mgHBQDcbiifrWKSi+ibfg3ds9C3pLK2/HO+E5I0ItGA+/H/GMHy/iN1OmiAW1Xq71V/LfA4xYvCuZzGbdlWRo0UElt24I2oEHvzi0o+GS3LyjR3j333/ABwnO4B3v8P/AHw2y5kUKrNqIABbjVQ52urOHaoxv1EfTY/0w+ECSEEd/wASf6HBopyoNkfUFCR/PAaNtxqr71/P/jBxC3+b+X+2B0Bl/wAckV8vA6qlpIwsAg+peNzx6f0xjbTDSFC73ZY7k+wHsP543f455Rv2BGXcLMur6Ao4B/8AUQPxxhjQoIwdfrO+kDj237cE/ljKXTaPBswwMc1YGIKNuTO5jQZVy0roQNQEZPqoeri9ubF3iDz2Q1NHKVkVGf8AeK22lifUFFWLsH8cbqhr74PLCGUihv8ATHQ/kvpgo1wybL5DJ5YorkmRmtUNANZoK2rmiRt3I+2F/EnRliKieEKZFYq8QNBgLK6hRuzsKoj8cW3p/hqOF2mZQ5BtS4BIPetth3/HFgCK7rJVlQVF9rIsj6mhv9MVKaXOEpX3pgSa5iBlYWHl8abLDkgk133PGJPp/h/M5yKkia4/S2ohKYm9wwtvfb398bY+UXVYABPsOfv+eFo49sZZF1sx3J/DOdDrlkXQBukQLubNUCQKPBv79rxoK+GlaPQhMIKaTpont3YEXziwqlcfrg1YFKuDcb6ZH1X4dyea1lmGn0uqWSfYjtXdsWjo/g0x5R8v5rFZaZrCgoSFvy/bjvi6RubO2OyGheBy+gxIfwhkRl4TCvyozAbk9ybN97OJ/ET0MDVNzvIefYgH+ZOJYnCl0qHBNtXbBkY9xX9/TBgccIxJQC5vYYGs+2O3jgwAdEn0xwyY7gasAHdeMJ+PMmrOxCwKhQG+1vIf5HG6WcYr8YcmwmkzE0TFfQkNC0NKLZ2HFFiApqz+pVoL2Zd+2Kh/dAjYhmJ3axRG3yqQSK73j038PpCemZM7f4Ef/wAv++PLwFUK3aq9zfGn3vHqzwflTDkMrGwpkgjDD2IQWPzxKdlNEprb6YN5h9sAG+MGvDJOCT6HEF4n8J5bOj96pWQfLKgAcfQmvUv0N/SsT+OA4BmZR/CJQ2r9qY77XGP13xcPDfhaLJ7qSzkUWY+/OwoAbDt2xOg4b5mKSj5bgHtrWx//AJo/zxSfglryJZ3pwfcHSf0vDJOnyrdnUPpWFPMzQA1CPb5iFP5j1YTHUZQwtkK/RT/U4tWQ8Qy5Z22KmvrX9MGj6W4PNfcn9MZZH8Sc3lMzMkunMRLI1AnSyjVsAwG9DaiD98aJ4Z8c5TO0I5NMn/w5PS34b03/AJScJtoaihr4w8OS5nJzQ7Wy2LagSp1AGgSBY7DHlYjjHtkY8YZrJ6JGQ7Krshb/AMJr+mIbsuKoTM6dowfqxaz+RrAwi1Xtx2vAwhnsll73WOKCK35wMDFmQo6g/bHBEO22BgYRVHLIIv8ATDhGwMDACAThBpawMDAgbEZp9O5P2wtFPdDAwMU1ohN2cyhGpwPpf3/s4d3vWOYGJfS48D44TgYGEUDAOBgYAC4MpwMDAB04K4B2IBB5BGOYGEAhPkI2YOY0LigGKi6U2BdXsdx7YWB7YGBhgGhFYUvAwMIYAcC8DAwAcK4FYGBgA7eG2ajU7lA36H88DAw0Jma+O+kZNoZ5ViZJUW9anZmvhx/UfjjJMpKsy2NitbcVZr7c4GBjWWpJGUNotXh7x/nMpQEnnxix5ctkgdtL/MP1ArjGa9YzZlmlkqg8jsFu61MWr9cDAxnI0iM2FYGBgY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88" name="Picture 16" descr="WinterCampu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r="10222"/>
          <a:stretch/>
        </p:blipFill>
        <p:spPr bwMode="auto">
          <a:xfrm>
            <a:off x="4341832" y="7937"/>
            <a:ext cx="3942413" cy="3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8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460375" y="-7921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20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612775" y="-6397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22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24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26" descr="https://fbcdn-sphotos-a-a.akamaihd.net/hphotos-ak-xaf1/t1.0-9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37475" y="2905250"/>
            <a:ext cx="6408711" cy="720080"/>
            <a:chOff x="1533792" y="2936237"/>
            <a:chExt cx="5350575" cy="720080"/>
          </a:xfrm>
        </p:grpSpPr>
        <p:sp>
          <p:nvSpPr>
            <p:cNvPr id="13" name="Parallelogram 12"/>
            <p:cNvSpPr/>
            <p:nvPr/>
          </p:nvSpPr>
          <p:spPr>
            <a:xfrm>
              <a:off x="1533792" y="2936237"/>
              <a:ext cx="2927571" cy="720080"/>
            </a:xfrm>
            <a:prstGeom prst="parallelogram">
              <a:avLst/>
            </a:prstGeom>
            <a:solidFill>
              <a:srgbClr val="00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rgbClr val="000099"/>
                  </a:solidFill>
                </a:rPr>
                <a:t>Four seasons at Queen’s</a:t>
              </a:r>
              <a:endParaRPr lang="en-CA" dirty="0">
                <a:solidFill>
                  <a:srgbClr val="000099"/>
                </a:solidFill>
              </a:endParaRPr>
            </a:p>
          </p:txBody>
        </p:sp>
        <p:sp>
          <p:nvSpPr>
            <p:cNvPr id="21" name="Parallelogram 20"/>
            <p:cNvSpPr/>
            <p:nvPr/>
          </p:nvSpPr>
          <p:spPr>
            <a:xfrm>
              <a:off x="3203575" y="2936237"/>
              <a:ext cx="1952327" cy="720080"/>
            </a:xfrm>
            <a:prstGeom prst="parallelogram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Parallelogram 21"/>
            <p:cNvSpPr/>
            <p:nvPr/>
          </p:nvSpPr>
          <p:spPr>
            <a:xfrm>
              <a:off x="4932040" y="2936237"/>
              <a:ext cx="1952327" cy="720080"/>
            </a:xfrm>
            <a:prstGeom prst="parallelogram">
              <a:avLst/>
            </a:prstGeom>
            <a:solidFill>
              <a:srgbClr val="F22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90851" y="2942124"/>
            <a:ext cx="556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 smtClean="0">
                <a:solidFill>
                  <a:schemeClr val="bg1"/>
                </a:solidFill>
              </a:rPr>
              <a:t>The four seasons at Queen’s</a:t>
            </a:r>
            <a:endParaRPr lang="en-C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9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155575" y="-10969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10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284339" y="35083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14" descr="data:image/jpeg;base64,/9j/4AAQSkZJRgABAQAAAQABAAD/2wCEAAkGBxQTEhUUExQWFhUXGBoaGBgXFxocHxsdGBgaHCAYGh4aHCggHBslHBseITEiJikrLi4uGiAzODMtNygtMCsBCgoKDg0OGxAQGywmICQsLCwvLCwsLCwsNDQsLCwsLCwsLCwsLCwsLCwsLCwsLCwsLCwsLCwsLCwsLCwsLCwsLP/AABEIALcBEwMBIgACEQEDEQH/xAAcAAAABwEBAAAAAAAAAAAAAAAAAgMEBQYHAQj/xABHEAACAgAFAgQEAwYFAQYDCQABAgMRAAQSITEFQQYTIlEHMmFxgZGhFCNCscHwM1Ji0eEVJENygpLxU7KzCBYXJTQ1Y3Si/8QAGAEAAwEBAAAAAAAAAAAAAAAAAAECAwT/xAAhEQACAgMAAgMBAQAAAAAAAAAAAQIREiExQVEDYXEiE//aAAwDAQACEQMRAD8A0PMRRuGUhkYbEaTpPsC1bj63hvN0tSE9VHbdGbYLzpfUdO3YAcn8BlnDVH6l29BkYaj7hSb1Ghd0TR++FXygJFrH6jZ1qfzO41tf4Wb7Y6DAis/nvloh21bLIAsg32YslCgaI1LXeyavuWWaceXIrkoWJ0uFFH+DetXtZo1e2+HUkugfK3e654r+FeO1Ha/YYbiYPcTFNbVTaTqLA/KVb5ZACN9rsfbDoRJxkKB6gzHlJNIPHFrw3a/V7XivyOjq6yQyhdFK0epgDW1tHduNqF0SGs4ko42ZNRv+EfQEkluKNDfezdHi8ckjuyDUfpFEAaSLJ0chVNjYKDt+OCgC5WA6CGeTzCAFlkjYKCwqgvbmqNGwNzeE9cqVHGQNNapSusEmxQt9TAnuTQ3v6Ey/UHUMoSWSNqXW1b+sLYZe2xrjt73hXppy5JcKsbjlHoFSCb00SAu9UB+PBwAN5unzxxuWca+SsaCEmrpg0bAnb3O1HnbDUdWh0mTNRPKsakMNccukWrK9M3mWRRBF1ZusKzdUDPqy8ksnAq30rVKS5NEURWxHFmyTgmY6fmZ48wEl/fBVWpI3IZNmoKBpqjsRYNCwecJ8GhzmGy0jMHhl8wDYHL6hHv8AwbHU9nYX3sAdxH12JVOXUTsAG1efG6kja6d10iiVFGr1ggisLdJiV4I9bkBQVJEYSzHStauDRJGqyL9Z4wWfMaZowqmRSzgUFNNSvVVQsXsFHyn7lJARXg7rWTjV4FZ4nVqGpjVnelNUqg+4re+94tHUOrwx3JLoalAbQdToDdDUu+5YVxuecVTxQYJSrnLyHNxhmAjUW6cOHsabDHg2y3dEE4P4PzrZuCV5pXUZdGV0U6afY2dND01sBV2bHAwv0of9WzqOafLEK5YapLYrps3oit9hQo7bLuThKLpWWMepZxIZDp8119Ky0B5lA0smlTuT/ABtwSRxylIGkMPmIyRru+6H0EFWLFuQDffvzhh4egvMZ4KQkuuQgkaWBZYxbgAKx2Y1Vb9jhiLL1HpfnxeS+jyi8ZTS1Noj3G4BN7cae/PbEfDkY5G0KylhQtxq1ah6aZ32YC9iN6v1HVgs2YjnyLyhWi8tdblTqIeNiWJANNTK4PvuD3GHM2p9UflCVFI5tGCgkG3BsgAmjfJO4G4aAjupZqSMMPLR/LKiMygvRLAFw5KsukmjpYi6sKDeI7oOShM6nMeWRIC61oj0hSdJQaRuTGDqXi998Ns3WYPlgPEsaEPqUADyTqZiqOQdIeNCSR353pOPKIZ8s+YeQRs5RHqPSQreXQIcjTqIpgoPFjbZWOiGTqAtm86WGBcwC3lvqf1a6A38tmIjqyaAXv8AxTnWfAcGdf8AaspM0ayVqjlRqsqLdDf1thvvZusVnxpkoVz2djhqyi+WqLalrXWLBpSvq/Otsal8P544cjEXZV9AFkaQSWrY9yW7DnEpXdjboyfN+DM5lGZ18yRU31QlvuL00arffCmW+I00U0BYFvKJVmcHWUcgshsnggEb36R7m9K6n4ofW+WVTrdWOqMi4NrDzEbDYhiBwCNyWoMep/DWGaJyNXmlmcNq4uyI/wDLXHYH6jA00tBafSxzNkusZRkDArIopgPUpBBBo7ggivzx558Q9FlyOYky8oAZTsw4ZTw696I/I2O2LplfC3UsjPI2VKnyQrFVYEyKzEWqsBfynmuNrxL5+M9byLPIghzkEhWPYjUKB8piwG5J2HYge5xLjY06MgRqN787VjYvhv46ZgsMxF8B2Pqa+5/3/wCcZAVKtTLupplOx2O6nuD2wfIZ4wyB1A2N1yPtuDt2xEJYsuUckesctmA4sEEHFXzOdzWVnUOsTiUqoIGlSfXqcnVey7kEUKUX3MH4W8TPMAIWi2Pylipobml3IG/14xokLK66XAb3H1+nt98btJb8GCfhmGeNPBU6zDMZOCY6y7sFiCCJkq9GhzsTZAH4XwJ7wB8Q/PX9jzhILKVSYfUadzwDvsf7Ng611Dq8WdkWMZeSGQDyPMGlV3F3TWXtqIJ7Aitxioda8Gz5qWV5P2dM0FJEEI0GQjuoZqO2+x+9XiK9F/pUPG/hV8hmWWXVJERqicbBxdANtSkdwPp74qxazew+2NP8M+LctKi5LqqiZLpJGWjESKrV8wr3HH2ww8c/DJ8qBNk9eYy2jWz2hZKs2dNal00dQHviGvRafspEUlDv+v8ATAwiHI7YGM6Ls9QPFG6BlVa4VjZ72djdkEDY0VI+mOyftAUOjMwv5HC8C+CNwfuTvt3vDeSBgQwu2NSqGUhhx7j1gUuoDg0RVEKT5mIjUiF11FW2ClHAJ0yK5B3B2AHe/bHYco4kzLsPMjSxVUTpN7+nS0e5vjb7XhE6j6HgHl6fSppD2rdWNDk7AHb2wSHNMdXoQHUKPmkkWQT6io45qv1wbMZjMIG9X7RZsABUIFcKap+K1emrG5N4VUOwjZ50kKFdWlTQRgz+wBt4ydvx2W/fEhJCwslS1/wKrUT2JJJFGvbb64ZIda64dO22leQaPzowBDbfoMIRzeWdYQavTrJo1xsAGOlr4azdmxgAEMRU6WRgbVmGt2FAahQOpQVYVVdhxjjZRpGcR5kBTxqpC5sg7qgPFrqFkFb3ws+e8xyyICwHqVyARe1hdWsgnYekXt98EzjsyKAh39IAZ1WuS4Tux9PzkgEjcG7AO5t4wEVZ1FBlaNRGSy8AFArWpocBf6BGXPGJQ0VHsIlR1JAHADldIG1NXfgk4VjJiuQSp5jHdpIgprb0qwqhxezDexgrZDzAWaNgGO5UiQAMu9aAG13R4NaR+J+gMX6v5bF4smxMn+PoK7G7LHUAhYX/AAknmxQFnzeayxbz5/Ph8sh/M0qQocNsGhLbEC996IvAz+SLHSwCvqB9YOhjoI1juEcUpH8Ftt7pZHMMpAsebGPQsbagEariZ60yJq+U6L9W1A3hDHeTghZhMipM0YBBDFWNhwwIdqFrR017XW2Knkmfp3Uf2cn9xmG1Rs2wJvUoYnYrqGixvup9sWSYK8ILAM7uQLXWzs5PpNqCuwB9Q/h29sQHibw9HmMqI44ZFkjZ1DF5NIZBvGkVsFDVQPpO1772pWNFn6tltUraB5cUqRshDMup9bFrH8LjYEiz2II2wXpHSyueM0jqRJWkekaX0UQCB6wwVu/cjjmL+G3WmzEf7PKzefCT6DSh1G2tW07ON9S2QTvteH2V6YjZppl3IZ/3blowI2jBIYDUrMsuoiyKLHmhQnaBnDDWYly5QrFmFkdVXemcKko07UGDiUcmxId8O+s9WbJ5SaRpgdA0RqNqPygsG39NE1vspw26nnZArOsRDqdcIlKltSgArRBoaGcEk8Mn0qsZaN8zNlYYyzwLqldwoYess4Op19LeRpAs2GY1vhsSDSZzXGEEc1TLl1USBlEhZ3klZypVRqKqSA29jY2cF8RdI8/phfQFMLFYdOo0nnFHJuju3ynfZBvzix+Hly/nTZ0yxuXJWPZ20JQpEI2c6RqLKD8xFkAHDpstqSeFn0pIZSAQXkJeRrJVd7GoAEbDvhVeh3RSerdbjj6nlZ5iBlpYVaVXGoMHiZDqXfa72P5b40Dq/ibKZTJo8IUCVCcuoQ0xr07Hjc96xjfUcs7QOzAmXKu2XzAO/lo7MY2A/h9WuMnjZf8ANh78OHDzJ5hOnLIRF6We9bliVF1q32oADa+MQnboprRduiwDL/uRbZmVC80xYhDqLEl2G4INkEAgkc4mMp4feVwVmpTqMkkTMCSCAFLK/qY7ltgdhZJOHnSujmVpJJUaMs+xOhiyqulTfzWbLUQK1VWOdS6sSVy2VtY1B1zKUNaa9CBmBdiLthdURzxbfon9O9Q6JkSSgiDNwzkSPIoa7CSbsrbdmFc4xnxd4azOWf8AaFkeWFHVwXcsV3BBZCSwW9gT7dsayOpJASHyrhEP7sKbtjpB8tW9Tsbo7AKOdtRxA5gZjPS+WWEcIA86NHCrGjf9yXAqSdx8xAKothQSScJrwNMyfPyPm2kzDaS9jWQVGosKHpBsn6998RchHcEc4s/xA8HP0+UOoJgkZvLN3VbhSwqzRBuvzIOKyR5gLKDqG7Dm/wDUB7Dv+eMZI0Qt0nqrwOHjAsVRIvgg7flX2Jxt/gnxrHPH+9aOObekDWSAauzzjBgRwTv78kf0w66VnWikV1AOk3R2+lc/y3xUJta8CnBS35PU0ciSrRoj+tEYgYkWJjbRxtq0upKKCNNhhdWNQBG/y+xvEP4X6/FLGNKFcxsSsbF1FiwCzNpWxfpJsfWsWROnSy+qaRQSGGmNF+Vv4S7DWxrupT7Y2euGK9M8w56hI69g7C/sx9jx+Jxb/C/juXJwNBKEzELqyiJrNBgbB7aP9P1xVOuQPHmJkewVkcEHnZjzzv8AXfDUy6iSQPoOwrtjBOmbNWh5ncx50jSALEGJIjjFKo9lF4GFsqYyoLHf7e2BgoD0JmMrIzV58qFr/wAPSukBv9ILNzV7c/cjkOU0HzYpJXcBVaSWUMhVDssiixQ1M2sUwJ/DCfUYVjdSUfX/AAggmzsK1xoTdnixe/IGDdOzTOQzxOG4XUpQA9ixPy/Tk2dz2x01ZhY6yXUI8z5ixC3jNtE4pudnU8Sod6YH8cHGWjZJApXjfzCDxt6gQbAIP0wx6nlvMNsHidNwUrUr87OCdiALqhvRHsVs1Gr6c1W4tcxHcbA2Rciit971iwRZIUcm0HRxDAARpclgAQw1WAedMn+XVvpYstAbbYJJnCzfvoGmTV6JoACwom9a7MOORzq2AwfMhlkBcM8aMNDbxhiRRtkYq4Iba0G9VuLwqHBJuQIqitJcIB9B6r3+p9tsH2Ahl4IpgTEVeVAdJ+WSPVvpKbsCbAJYVV7YWjzbaj5/7tkF6hSgg9nU8Ntsy2tqeNgUMxkRYaQIQtlXCesat6FfKB2YEdt+2OxyPx56TKAp0ylGKk7KC+lSLPdtVkkAXRwMB7m4ySQgWKxq8xy3qDV8ukkE2a+YfTbEBFFDExW5BOBquMPybARStRiyxIBINfc4U/6o4Vh5OgMWBMGqWO7ouY2KkLZayBzX0OH/AELp8MpUgAPQ11bA7Vy4Vwfqy3R5NnC/RjXpZMwvyik2htLFdNltJZlLkev6gkCvmIN4GfzQUHMrEqkA/vpHumJKkaFAAcG1NsK73ti7S5VWXTW35V9qxUepTCCR9dFJAFIdU8uS7UrJYs+mgCNzRBusJO+DqujPIyxeUZAhkV0DFQGJI9OoNtppZNWw22ba9sDo/WkkDrJDJRBHmMunZi1bli7WSxNrvRvsuIvquaGWfyWy7xxTMT5moMFqi3ljQWGwvStH+IWSLX67mpoU1mNQrVHHdaVWTdRQYk6iFUsGrehRrDArPjmH9kzcebyimMxlVolCthN7IckalIGmrOl97vGh9D8RQdQRJoxGZVUlkPKORRDD22Is8g4ietwDNQmEsWjmijOWzOq1LSbLG6BQFF+kMN9JN0ec26JkzHF+2w2k+SdRmIWJN0wAkNb12YE0NF3jPjK6jWus5w5WH9o8tBGr1JHdNWplURNVUOQgAoHnjDGPrvSjlXn8sfu1EWgao3AewqrZFD1GnHFXfpFIdYWLrGVjngslGPnQ6iSAwCliq36wosUNwx3xDdYkTL5yLy445PKjCzBbIkgK7g2xBcCmA3NqoHO76Is+Q6bNJDG3ntGyrujOSwsmv3vzsQLBtq2PpFG3fSmii83yVsK1FyppbJPpkbZluiTwpN9yA/h6nHIkjs7eTpUrItj0ndaNkOzDsBdV7jDHrTs3lxM1ZaRL0A28grfzN1paq69O9EjbFCM28e9SnaefKwy60kXS2yHV6tYjUx2W3oamANg7gYtvwz6flSw8tblihTX6aC6iSoPfUdzVmtyaujTvHcYTNtDAzL5SAai1BY5IwXjs7Ku4oUDueb20DwwkEUUwachphGNeq2JCtsgNnUQb5J3wlu2N0qRISZuSVnLuIsuKCqzGNmrl3JX5GFFdJ3Cm97XCPTenKS7KiHWyhI6oxotUTRDIDRav9QFCjbfN5wOuuPLZnMGzUkjeTpBFFkoal2JpggI3o4js91NOl5czpBll1qdAQvI8kz3sXLWQtEsSL2rbDuhDnrHWF898pCgaZDqlmlbTBl1I2bkrqIbZa53xXsx4syuVTycpebkJssdXkayBbG/VK13xtvyKFVro/hTMZuN81mcwsUTtXmZh6WR7JY1e9EfnxxtePBXQUysaztFlJEJoZjz3LHlR5aGMKlsQPmBA3PFYjJsqkio9X6VM0b5zq0kgFaYY9lZiwtY404iTaySNgp70cZ2GMUnsVN1+u+NE8ZdYPVuoRR5YPIkasEQnZiuq5Px23J3AHviw9b8Cx5jKokeRzEU6pSymWEgkWSJF8zgn2Fgn8MTV8KTrpl+Y6M7Zf9qhAaMUJaosjd2Kj5UJ/K8Qtb8j687YsfQ87P07NMGqNlLJKJFJUrsCumqJ22Pe/bDvxh0BBEmcyep8o+zCwfJkvdGr+Eng/h7WmrVopOnsiPD3Xny0gZDS3Z/SjW/cfqcehejdehnSo5kcgCytc0DRHbHmSOM1fA9ziR6Nn/2aWzrsirX0mj/v9MVCdafCJwvaLp8Scymbzy5cxxpKrIGmTcsrKPS23I7E8YN4p8H5TIZSV9LvIxRYnYghfUCTQA30Keb52xXMx1uA5yLMvqYAASIlrRWwCpBG3G1/e7xZ/HniLKz9PKRtbl0Ye9Anm+DWNHi02RtUikZPpLOisEajxuP6kY5hjl5DpG/93jmMbXo1pmvr1qSnLzSSIoJ0GUk6d/UbbSaDE6aN6aIGHOQJYuT5oGoEWxJIIG+kE+mt6utzivLm2cufKVjdhVQaDsLDqpA3r87xJ+HsvIqykgxtQI3razWmjY9v/LjqjtmDLfkUJMi62CrR+dgBdg8tRF70cHzEjttYIAsM6pJd3xYNE13OB06MlnBBalUjv3az7fphS9PBO532rv7jf8v98NpEJjT/AO8WZIHkLDMpZgUaMhiVuyQhrcqd6N2Nu+HeT6lFmi0RiaOZfnQMBIDXIDjSRR7MT9MU/qU8muxmmiUSMG9QWgGIbSB8+w3sduTxhLp80Riby7+ZvXKVVzSjdGU0jqZDuN/UNuQM2q4a9LsmQSFm8vzWYgMwXTrIr+NDTMPwPPYgVDZl4Fm/ftJrQb6XZyAbFNZbTt7Eg/Y7tcv4lnFxzeXmYdZGlzoda31RSEAmu1gG69QxLZeVZ1CxSx5m1P8A2fNaVnGmtlkHzfdgw43wXXQxBF1CIsRFKkjbUdSJMG+Wxq060rYjmuCaFT2Uk8ohKOpixGzG9/8AMR2B7+351LM9Iy7vop4Z2ZWGXzDrpogghNIIYWSdAIPtW2EpGbKljG5WgRLAwKI6G/8ABBOqNxv6jua47YOg4mip1KPSWLjSvJsbWa/ntivdSzUmYMiQ+VMpQK0UpQsm/quLRqII766PPHNfTPlAGjDT5WXUFVE3HvGdNtqAsji6BusFgaOSdEeQvGYhJA4UoyqbFB0og82w39N78YWKvQbrYv1fNxnKmPMZZ0QcSw+ryXXT+9Ctusa+kgKSNJ7DiO8H+J2YDJZgR6bXyjJE3l8+llumETfwk7oSBupFT2RkkiNXJmInJ1xu+t0IBGqNz/FVAoTv2o3qqHWPDJXLxvk5YZ4SzMitswoklI1sOG41x3RIJpdwU1Q07LblVjKLlsu3lMHeFhNDLGdDs8gVBJQOkEkb7+m6vFIzkcvSOoRZoAvDmhTqbYlXKl1IHLiwd+SWxbOnSibJw6vXl5NIV5TZiltD5UrNuyh1Kq59wDexNe8VqGAypARk1OGVGlaMpahdVktEZSFvTa0S13hPgLobxN0iXo2bXP5MEZZ6BTsurmJx2Qmip7Hb2u1r4hyeab9py3mCdIDI3lQhn0atJWnGkSAjnnT9CMIeDusN1Hp82Xl1K/lujMw1GnBKSC9m2PB/y/UHGa9I6u3S5crmPIPrjdmJc24IK6K0gLoar2NnvtieD6ab4fGYj15YGo0LywtoRyqFqaLdSqlWbYCvSxGxU4kupftkimOAgy8l9Kx+WhbhCVvW3v2AJG5GGHirMNlzDmom/wANj5sfOuKX5vls+mrUGrr32Mf1afyHlkiMmYzTRSyeglUjy7KAryP3YLHqUKL1E7b2bdE7KTLl4F6u8WYeOWHzikhvSoFC7YsTqB5o83vd4t+VyqzZp5cr5rIAqRAEhAhiSSyDZ9WrTuK23G22KUPMAQksSBqbYW1b2eN+5xu2R6jlulZGNMzmUm2YxJlwdTHUSQG1Endq1enEwZUkSueM7uxaSLylU+YZU1aFAPzbgJsLsjc0ANsZ51LOt1LNIIY/3UeyDZPSK1yttszVtYNekUTdueo+Kcx1VBlo4ANTEshaxpX5SzE7ni7HIFYvHhvI/sOUtljbMtyWZgpQMKB9PoAUmlrc8XeG98BaHPQujKxJIkjdEC0y+kJ7RspKFSU30kHbfnGf/FTqCTyR5WBkKKnmNVFQzn0j2LEWxsfxLXe7r4r688eUaebTHCo9EcTgmVyfTGxZdkNgkUCN7xmfQYWL/trEl3YvrZkAaQG7AcHZSb79hg23QKlsvfw+6KuVgDLHG0jgjUzsKANaDpjNeoG9zwOwGLYk4oEvl4vszMAw5CgqhbnsfwxSOq9R6gsUc5zUkeXkLB3OgaBrIBQKqmQspFVueRyMcTqCFzoDpDfzLQlmB3uVnFopN2gFm92PGKUfQtjP4mdFy895iMvJKgYSBUEYYKPlJaja2P8AMSLHbbPvA/iQ5VpI3CNl5VqVJCdJUc0N7YjYAd6++NezUsQiAjjA9KkqVUbFA3aPSef74xlfjHoOiQzxARo16hR9JNAkUOCSNgOT9sKUWv6Q4vLQ18T9JjgeOWA+ZlpKkisHUNzcUm3zAg88gffEJm8800xeQnUeygdtggHYDjEj0Pq2lXyrsWgl2Bo2j/wuo371YH0P3iVyxEpUEBlJ9WoUCp3Nj64yf0Wvs71XJSxPolVlZQPS1WAdwDXHvX1w0iS+4H3w46ibcnW0hPLN3Pc2dz98N64wmND6GdVAGr9DgYZE/XHcIDTocqbAekCeruSAy7E16Rdj674kelZkfvNOknSDdXvfBuyff8cLZDJQeYVzDNFXqalBvcGwxJDE7j5fbntzKyRiSbyYyE0itd7j/Vvzxt/7Y7Y6ZzvZcsgb1GxZXgCqo7dvr2v8MdVdzZ+p2wjkDtfBaMHj7f74PLJp9V0PevtuMUZlB6/071SFmWjO1KChYks3uwKj+zxhGDcqmzKErvoB9jpABIAALAb6TRO2JLxLlVuQuzV5rH5bAssAObA77bnDXoioFBC662U2AV3Y6v8AKeO9AfTGTRtFjuNKUCiV7PwQQbK8AE0e97+/GEJMor0rgkCiaruLsG9jVEH7+2F8vLqJfUz6iS6sXBbjkrY9V1e/bHZZgwBZdJBA1cLRIBoHvyeffB4NRbKdbfT5GajGbhAoJLQlAr+CRm327Nub+bE9FLFm4zHl5fPUDaCclMxF/qjaSi4G9B/SeNQxUpVUEg0e+3YVtvz3rfa8EcRWoMbbEEUBqU9tLfMD9qxFA4+if6d0h8tIQIZMzE/+Kq7UVoqQrEFJQd/VWoHa+TKdNg80sy+sAu+XkUNur/4kD3ukqNvpaudv4qpsHVMzFMrwZl7j1KBMfNB1GipOxIveieR+dq6H1mGaYyRt+x5tq1oTeXzDH37a/qKf/wAWBOuEzi/JKdEzH+H9A4+m1jFI8G52czz+WwK6S7B7ZJvWLV7J0sFb0lR6aFgjY6FD5XmgMDBOLJhPqDc28VUXS25XjawMULPdKOU8nOaQFTMSiRlcFWjYnRp0k7hSwH1q8VJpmaRIeEcyq5vO5AqfKzKtLDFId0fTTwvvyCNqJFIGBIYHEN1qWZv2qB5BI+Vy7KXYkOYyI207j1aZAAG2J2vjdvmZZYM9lM3N6XlbzNr9MYcJ6voUba+wG/tJeNZDB1OZ/R5MscYkAX1GDMF0m9QNhg9sDXJT2o52WRfwz8UfsuYSBU/dT6NTOTYkC0Sv0J7GuPti2/F/pYmgL0TJBUihe0ZvzGIrYc7/AOjFL8X+D2yUbzL5ZiXML5DCQlyum1FVp5uzza8EY1X/AKjHmOnftNt5axlnCAMxCqbQjvR5G3B7XgjymJ9tFN6TmZM3kssYtRlVly8zBqWMBaMh4Jd49Is2BVbE796xnsxkcvmYZAJYJI2GWzErAvocEGM2LYg7i+QQfpiu+E+rP0vMFp4JEyuaW1jYWdOo6DuNyFNEbcj6XP8Axy6jFJHDGuouumQEClVHBFk9y1ACuKPvWDLQ8dmKSNbXXfjFm8G9FbNTKgAG9aiLC96C8av/ABH7++K3EBRJ1cekj3+vsPtjfPB3S1TKROuiWcxLJIrEuwZo3l1MCbLtaKBvsL3xMEm9lTdEjkocr02P1I1NRVR5bNLxch02QAfd65rCuZXzAcw7FUCNIxePZEBIpDdA0t0BvyecNG6ZlCZszmJ52URjzPMjaIKRZ9GtQaHAQA1W9k4z/wAR+LJs1KI8qJFijIWBQ1BtQoSS+o2TvSbVe/tjZNIzpsV6z46y3UEbLywyRRAfunARvL2oSEEgd6NWaJI3rFnz+ahWHLxZOHVHFarPIB5TMxW5FFgzGwdzSWTuQMD4c+DsujrJn1jbMSL5iJdIqAijpHpZyVLG7xa/H8ETxxLGUD6+BzRDb7b0G/niY25KxuktFF6pl1zD5OV5H8yQyK0krGqFAFBsqJ3pex7nEpk/DsYKq2ZhI9gTX5/0w1n6WZDl49auDl5SjEVRLbc70LG5+pGGMg8pUiMelo9QZwfno0CoobbHv3xqqIqT4yT6mq6WKwhd9HmAsS+hSosMxAFAHbEXmnWERGUq0UtrKpW6jZgGF0fVQuwLHbE11pEijgXYa4Vcm2JLEEd2qtz2GIodIOZhkKlQke51ntRJ/l+uG6a0UubMu8RZBYZWCEtExJiJ2LJZAJra+xwwnymlQ2tSW4Uc17n2H33xofU+jLmcutfPGp0G9t99JA/sYzt4GDeWFJcEgit7GxFc7b45ZRxZsnaGzNvvhQNqNkY5DlyzhNgSa9Wwsmt74w8zHSnQlSKZRZB78bL3PPPGJoLGuke/6YGND6F4PcwIZMi7OQSSdIO5NbE2NqwMar4XXTN/KiSzBZm9akMvZtRJFatywNc3f1+uH3TkABvSdS/wMCeb39tqFH7++Ecvk2lMaov7xtvmot2C/NWw3sgc/bCmShZnbStEAhgDe455s1t9d99sdC6ZMtHTVINHb9zvvZv039sOyvA3sCwdX22o8H+e2EIZ7kAplXyyVDAFtypJZtrN/wB7Y66cEHc1sR/L+xzhkFG8URamzHYrICPTYN3d/wA7/DDfp8Pp2HCNvY76tqHv+PGJDxOhMk57hkOmuwFkcG+x47YP0qCwEYoVZWB1UBGbYAjiwR9N/bGdGqdDdWOheLF+rjj/ADAbsD7kc2O2FXU69VIBfIAquDQHfe6ofKee6kmVQRoZNYNleSwZdTGlIFUCG29zf2XiVVSkBFMDWlrFnayODxt7njCSNchrJAzGlViRuFPAsDc+23f/AE4TzGXK0So5ugQaPJHfav6Yb9Rk0ojAW70RfpstXp+gCnUb7EdiMGaFjTNFVi60emyAK2FEbgbf5gdsJlKQp5W1kDk/3zxf64V6FGJJzHIgkUpw3yiwORwb22rjDed6ohDQjU8MOENnYCt0b8jhz0htGb0kBSdQIYMCK24O3uPzwR6T8juJOZeHMJGEAGahLNUEkhV0KlqbLzfMjCttR54KjDDPtk86rwwyGHPNVpm1aNmI0kLIyVHI9AaWYMa3+uLL0lKMXHzvxXs/txio9e6O03VTGvqV4VdlFerQSSoDbaiEH1q8E1RlFlgzHhQIiT5ycvDDlTCY2VVpSulj5l+reqP5HFQyvXf3CtmI2dcvIYUkloDMQScwPq4lC6XB4BAsjDTMddky2alhyU3mZUkaYZgzo3pBMdSbp67HuD9sS2W6onUYEytQZKMF2kRhZfSDXkWtNbbk3qBB57wVVEj0vOZI5OWPIvIsMOqbMRzECQqq7xofkKuV0nf0gn3FQ/wg8aR5f/sc1qHa0O9Wx+X3HPt7k4zKCwdzX4/nW+94s3Q+iSZqKVkjaoyp1rtRJACVXqc3fOwX85i23RTiki7+JeiTlqzeZzGZ0eqLREip6uLckbkLR0Lse/uj4Z6jlc6i9Pzo0anUQ6CS2lQW8t5CCa1C+2/YYiY/iBm8uY4J4/MSLQzLMnroG71HeyOD9uRit9b6tHmOoNNl4TErMrIibEsqizXYlxe3vxeKclwSTN2g+HWQWGWFIzolBDAyO29ABwGJAYUCDyMV/L5AdOTVnCFVFijEwtdlBLeWEY0WCotgam2vihA/DDxdIuYmy8pdzp1Il/KU5jXU3seK7HDHx94pbq5gy2WglJBDsGsaWOpdLbVQG+q6wXQqvQf4njMZvOx5WKRHienQA6UXUSdTWTwpvXwb2F7YufQ/BsOWhijQa5keKV5VBJYI90q/5DuP98Zrk4Dko/S6iQyIGLPpGwJ02tGgVBAvsCO2NV+H3WZs1EXZy7ol6CdJcliNTEigPSaIG9nit3Xlja1pjSXw5mXzEBCeSIY1jDv6lkA1XuK0GmIogmyPY4lvEXht5fV+0RIFXgt3sH8qsflhXxnnX1RppYKilyQ4vUVYLtpIYaqNWp79qOUeKvEv/a44NOnyTsy6aYtpAbYCxpsb/wCYnFJ6ysTT9FszmWkjWLS0b1k5wrBid1iDChVaOKN9vzPluqpojqKKyq2GjDcjvqsmjtzz9OJeDpgEuSjb92pgcFQx1FvLAogrxXf9B3mumeRqLywxq6kaWj8xrpatjpA1bnbfkYrJJeyVFmUdfcydQSNC51mFVTjQqKF3GojYBmoc2eLxKeKMkYYNCs/qcauwsBjuNX4iwAeReNBlyOVObgzClAI0kU21H1BAtA7mqI/H64V8QdCymch8ouEGpWLRkE0u1b322xnlRfTIsz1uPLRDZ2YA6SAKDFSQRY30kgn6D6jFJ6vnXaRswjlTNqLbC9V+rf683zvjcvFHgFZMvBDA1hBKLI3pgXXat/WAt/Xb2xR/ij4QgyWUy8qF/MNLpYWNRRCfotBSaP8ATCm7QRu9mTOMWzwzMcxpUkrJE6urXQYXWlvcjsfviu+Y8mldOrSNgLr6sa9zuT3+1DBstP5TEMqsCbNHf/ykH9O+IhKmXJWjesv1JtIssTW9XjuM7X4iqoCiJ6G3zf8AOBjs/wBPj9nL/nL0TsTbEBhvzYNgjYcgA7b3/Zk8lm2TXGrlkZSdKOKJKjlgoJqqIFgbDvibyPg+TUTIp00QtyLqHpoDa1oH232/NpF0mWNxpiYqCTuh5HBNiiMJNMexPM9QXL6XnD7R6Dop92C1uSBRqx98SkR1962B3Pt3s/jg0PQjKiiVAtAbGlvbjcbb/TjbDoZPyzoVQPTXp9Qr2+uC0Kil9fhIllsjcpQ3o2FvcbffjjEf1eZ4FibSHWSx6RQ7itt9O/0+Ue4xcpIykzkQliQKY7jb2HAP++GPiHwvNm/JkaeOPQptbPLV/lBG1H3wpcKRAdP6vrYoWdm0s+klSoJWSQgUoNgtVtV3wNqmGa2NM49fA00CrKONP0v74N0PwK6yMfNifUr8GSyzK2/ycAkHk3+GLjD4Kh+Z9mskBTsPWSPm7kEX+OM3JIvGzKOmeHsz1DMUFdYwo0ysrNGCgVTZ2okKNlN7KDwa1fK+CotAWV5HYCtQIStlGwA49I2JPA5xYZcqSAEdowP8gTj2plIA+2EXyswDaZ7Y/KZI1YL+CFL/ADxnky8TL+udKWITR+Yx0CWjqYk/u5yNdeng/KB3b3xFZGIjOvVtUku7Ek+mVxydyNxe+9WcWbxNl0E7+erNIVt3jVgtmIi1Go2AKO/1G+9xyZvLrmBHFA+8jkvL8wOs8bmx7WcaR20ZskIOoGKISadTI7EJuA23G3HPtjP/ABX1CYZxMyr+Uzxo4VS1oaK6Qas0VP5kfTGpdP8ALZNN2NZ3PvQNfbjGXfE3KASwuD/3NFuKqR9vSK74fycCHSVHRUHU8lCqMR+zRM+w3/dMxdtr1Fu598Xzw74QjnyOXjzMaOgjUqH1FkLi30U1I19/puPdLwj03LzTRTkOZ1yeXUMD6VUxL+bE39KxafCeXWHJwRE2Y41Q7Vug0n9RjFukWunmbxL0E5XNzwXflyMA3uCbU9hZUjYY9AfBjKBOlQkcyNI7ffWV3rnZRjGvi7/+75jexaHe+8Sf3+ONn+D8v/5Tl+RvL/8AWfEI0Jjxb4PyvUI9M6eoClkXZ1+x7j/SbH0x556llWyTT5dfTIGaMMiFZHUMady1lAykH01YIrbfHqDzx9fyxg3xolki6iZI5PLMkCBQuzm9SnfsNubvtik6E1ZlCWrA3TAgg/Ub3j0B8CvDiLlGzEkYaSY0GcX+7U0AAdgNasfrtjDH6c6kWK4O/wBfcc49S+BfR07JqKI/Z4zYPJKAk/iTeJVjZmXxVjSB54o4I2Epj0grsjOhtl3rVtx9fbl78EukTaZnMlBSYzsDZpSNJHYWQdzuBsN7b/GjNzEZgWfKUwEbH0sUbdWHB7b7kMR9tW8O6VymXCKFUQx0AQK9AxrOWl+GcV0rHW8wYJI4JLJmiWMMrVbKCNW4sXd2LIqzeMAgy4OcAjtw8l8adP7w8jvQHf3x6o6xGZYJYwNJdGVWO+kkEBqHsd+Rxjz31jw6+RzYTzlagllVr/EWU+57RHf/AHwk06G7RqPXZYE6nlkAbz44W1GyFKV6QN6u9XG/F9sJfD7rX7WMw0bMY0dSLWq1g+m2JJFrfP8AFiW6p0wS5rLTLptQ4ZmlOyhV+VLoGzuQOwvth10To65MOmVyqxB2tqLtZGwJLE4q9URWx6499/wxF9TyaPyin8BiVmyc777A/p+V4bz9PnrdQT9K/wB8OLS8kyiyOTLDTsWH2Yj/AIxS/im8q5CvU6NKgaxekAEhrq19QAv613xcAzoadSPuMM/EdPk8yrMI0aFwXbhbUizvjSS0Qrs84SSsLSzRO4B2J+o7/jgmagaNtJ5++/4jkH6HfEhk5VCSsMuZDdK9HSg/D+L74iScctHWG8z6D/0j+uO4TwMID0zB4uzDE1Hl9vaVNxt//L7nC6eKZgPUsF0Ts/B/ym2+b/jm9jt4KhZaaWSzs1OnqIPPyc17e+CL4IgBJ1yMaohpFoXuase+On+DD+gReJ5GC7QAsVG7e98HWR+vY4VPXpbrTFXHzWb42Gvfv+WHieGodCKDZDWx12SN7P337Ydx+H4ww5KgEaT3O1biuN/zwZQ9BUisZrxbKjyIUhJoaPWBd1dgvdbnEFnPGubpSmXyxBJ+aRd9IBNfve1j877401eiZcPr8pdW/qGx35FjtvxhWHpkCAKsMYA49A/qOcQ5x9FYszabxrnodOjKpMXG/kqzBWHIuNn1Dcc6dwcEl8adTbUogVGAuzGw2HJ0sbr6nGsg4GrE5bKx0ZB0rxR1Nwzy5iCJRwGjDEn6Bf8AfbDQfEvqEe7DLyCzwrA7X7Ntde2Nbz3RsvMD5kSG9yao372KN4qviL4dRyx1lnMRG4U7qSL5PzA782ftguNCpjeHx27wxytDGC67rq+42sXWILNZuXOZuN1hNqabQGb7XtQrf2537Y0Dwx0fRlII54kMkakGwrUdROx+vP44nQKFDFZxXELFvrKV0nw/KFZStHWTb7CiBuACTiifGLpn7P8AsuqQNYkoaBVqVI54HqONwxSfiL4Jk6k0BSSOMR6wxcMT6tPyqKB+XuRiZTbKUEhT4byE5WE+m/2eE7BQf+8QXpA29Gw7UcWfJZcxoFXcAtzzuxPY/wB98UDq+eXpM+Th8yozl9BJB0nQ7GtIOzM0g9V7Vvd4uXgzqv7TlVlFm3lFmv4ZXA4JHA/4HAl8BdMM+McTf9UkYAD0x2a2/wANeSdr2xp3wizx/wCmR3vUkoBANfPe354zr46MR1OtyDEjAdhtVn3Pp/QYs/w+zbL0CZ4y6yRSSMjItkFdDUB3B49t8JVZT4aquYb/ACn+/wAcY/8AGIK3UMoL8t3jCmTkhdb7C9gdzv8AXEj034pTyItRxMx2vTJuR9jQP2xSfiZ16TNSxyOqh40K+kMANyS1NZsXiqpWT3RevEEWQyOS8tEV5nX0qSC7mv8AEkY8KO5PvXfF48KTAZHKghdoIuBt/hrx9Meb+kRRnNwr1AyLFJodmLfwGyCeSQaraiL+mPSXRIYzlYTEhWIxJ5ankIVGkG+DprA5WFUP58vBLG8cixsjinVhsw+o/vjB4MvFFGqIoVFAChRYAAoD8sMpYAdqG/vX9cKQRkDYjjtQ/kKwqCx4rfYfcMMMes9EizUbLIkZJBAfSCymiAQT7WfzPvh0shH1++BHNGTxTfiMAFH8ZeHC02SVHYyAynUo3AVVI2F7aqG/N74uMeWkVQEe6A2s9u2+HkStqPGnsbN/W9qH54VMYG4q8Ny0GJGnNTLyt/hf/wAuBH1pbplYH7H/AGw5mDDcAfgSf64bOzn5kWvqcGmLaHS52JxuR+I/3xlHx1vy4UjT93q1ysuwNA6U+p2Jof6duMaOvlt30n8T/MYzn4vxloVRSWMbl9IUnUoQgn6UDf2U4Me0CntWZJ1rxK8sawRIIcuo/wANP4j/AJnPLHEGsRNACz9MDMcnAiBO11+NDf3+mIcm+mlUEK/bAx2RADQN/UD/AHx3AB7IaJdthz7fW8IZWAeWoIBPckc0TucPCDjoXF2RQkmXQHUAAaAsewsgfqcLYAGO1hDOY7juBWEBzHbwMCsAzmrHbxyscIwCDrjt4JHtg5YYBgx3BbHvgWMAGP8Ax7/xcpQv0S/o0f8Avi5fCIn/AKXCCCCGl5BHMrHv98WXM5GGRlaSON2T5SyqxXv6SRtx2w7DDABgXx3zFZ8KDRMKXVcW2x719OMXn4DX/wBNYk2TO5549KCv0v8AHFN+L3k/9RkZ1MkmhERSaUegHUx788f2L18Fo416edHPmnX6tQ1hEBrYUONt69zh15Cy6NkoydRRL99Iv88Yv8ZnhTNpHVR+UGdV21uXagxG9AAGv5Y3GhjA/jm6/t2k2f3SEAAd7Fk80De2BSYqM8gmTzXdVKp2A3I2G/Gwv+YH1x6U6T4iiy2Uy0c2zrl4rXkikAo/jjzeIhqMWX1uSuliaGrvYH8Kiu+Nbf4e5uWOJ0MS3DAtNI1rpgjUkkIQTYPB3wRryEr8GgZfrmUlICEWeBX0uvph/Y7Jf5YrPgjwL+yNI0zpIzVpKg+mr3Bbub327c4tWXWOUao5Awsi1KncGiOOQdqw20TTC6Bzpo/hhtPNJexI/H/nD58ke0hH/lBw3l6dJ2ksfYA4FQmmIRTt/EW/9R/phX9ucEVRH1s/rWEJMowO5IP9/TBvK2+Zvz/4xWiU2PBn0G7aR9dsPFkVxsQf1/TEDJlVYU1MO4bf+eI7NdPUeoQhmG4Pmsp/DShODFMpTZbHiPFA/jX9MYv1LNS5Hr588O8UupoY0JkJ8xdKhATsxkBWtgNR7Y0zJdYYHSEtR3MjseL4KWfbnFYzvhtJupxdQedlaNkYRsuoUgoKtqpQcnfVuThYyQ7izEvHHRTls/PBpKANqUNQpHAYcWCBdbXxiuhLNDf++caL8d3D9SEi7q0KUexKlga+o2/Me+KFnAtLRF1uB2+l9z74zNFwQOO4cRRRUNTm+9Af1wMAHsYkY4WxQc38TIACyQzuo/iCAfkGIJxEZ34qvQaPKHQxpS8gBNVewB98aYmeRqivg+rGLN8UM2QQIoVIs7ljYHbt2+2CL8TM98qxoXYbalIA53UA2QK7k4Wgtm1F8d1YwYePeo3q8wEUaGgBR2v3P5/nguU+I/UAbLIwHugGx96wtDtm+k44TjF+m/EfOMf3jRAAkGgb45HIO+J3ofj3MZhiiwr6VLmRrUUNtlsnc7c++KUL4Jyo03AxnP8A+JQRWaWOiK0hHB1A73vVbV7n6YfZL4kQGNZJY5EViw1Aa1BWrsrxz3wODQKaLwowYrhn0jqEeYQSxNqRuD/74fYgtCD5YH6YSbLN2K/qNvyO+HmABgsVIYyZZ9tOmu9k/pQwmyzjgRH7sw/HjEnjhGHYYmD+KfD7Z/rbRnVoLBXeJCwULChO/wAoPb1HGt+DfDoyOUTLqVLC2dgCAzMdzV3xQ/AYnQKx28IdCQRu5X8Af98YZ8c20ZxC/qJgXTWw+eQY3jGE/wD2hf8A9VBX/wAHf/1vhNjSMy6XmfLYSaFYgitXGxuq7nHqfwxmnzGTy85IUyRI5ULsLF0CT+GPK+VGr0hSz0eeFHuB3P8AdY9SfD1K6Xkv/wCvGfxKgn9TgT0DWyYNrvd/h/zjEutyt0rqDeVmJF8wedp0hQ2t2/duDYIGn5qujtR3xutYr/ijwXk8+Q2YiJcLpV1ZlYCya2NEWSaIPOGnRNEB4X+JkM5WLMDyZWIVSLKMTsAO6knsfzxezOoq2AvGHeKvA0+QcSwhp4AwK1ZdKr5tK+/cD2wyXxTI2ksfULBjJa00mgHBQDcbiifrWKSi+ibfg3ds9C3pLK2/HO+E5I0ItGA+/H/GMHy/iN1OmiAW1Xq71V/LfA4xYvCuZzGbdlWRo0UElt24I2oEHvzi0o+GS3LyjR3j333/ABwnO4B3v8P/AHw2y5kUKrNqIABbjVQ52urOHaoxv1EfTY/0w+ECSEEd/wASf6HBopyoNkfUFCR/PAaNtxqr71/P/jBxC3+b+X+2B0Bl/wAckV8vA6qlpIwsAg+peNzx6f0xjbTDSFC73ZY7k+wHsP543f455Rv2BGXcLMur6Ao4B/8AUQPxxhjQoIwdfrO+kDj237cE/ljKXTaPBswwMc1YGIKNuTO5jQZVy0roQNQEZPqoeri9ubF3iDz2Q1NHKVkVGf8AeK22lifUFFWLsH8cbqhr74PLCGUihv8ATHQ/kvpgo1wybL5DJ5YorkmRmtUNANZoK2rmiRt3I+2F/EnRliKieEKZFYq8QNBgLK6hRuzsKoj8cW3p/hqOF2mZQ5BtS4BIPetth3/HFgCK7rJVlQVF9rIsj6mhv9MVKaXOEpX3pgSa5iBlYWHl8abLDkgk133PGJPp/h/M5yKkia4/S2ohKYm9wwtvfb398bY+UXVYABPsOfv+eFo49sZZF1sx3J/DOdDrlkXQBukQLubNUCQKPBv79rxoK+GlaPQhMIKaTpont3YEXziwqlcfrg1YFKuDcb6ZH1X4dyea1lmGn0uqWSfYjtXdsWjo/g0x5R8v5rFZaZrCgoSFvy/bjvi6RubO2OyGheBy+gxIfwhkRl4TCvyozAbk9ybN97OJ/ET0MDVNzvIefYgH+ZOJYnCl0qHBNtXbBkY9xX9/TBgccIxJQC5vYYGs+2O3jgwAdEn0xwyY7gasAHdeMJ+PMmrOxCwKhQG+1vIf5HG6WcYr8YcmwmkzE0TFfQkNC0NKLZ2HFFiApqz+pVoL2Zd+2Kh/dAjYhmJ3axRG3yqQSK73j038PpCemZM7f4Ef/wAv++PLwFUK3aq9zfGn3vHqzwflTDkMrGwpkgjDD2IQWPzxKdlNEprb6YN5h9sAG+MGvDJOCT6HEF4n8J5bOj96pWQfLKgAcfQmvUv0N/SsT+OA4BmZR/CJQ2r9qY77XGP13xcPDfhaLJ7qSzkUWY+/OwoAbDt2xOg4b5mKSj5bgHtrWx//AJo/zxSfglryJZ3pwfcHSf0vDJOnyrdnUPpWFPMzQA1CPb5iFP5j1YTHUZQwtkK/RT/U4tWQ8Qy5Z22KmvrX9MGj6W4PNfcn9MZZH8Sc3lMzMkunMRLI1AnSyjVsAwG9DaiD98aJ4Z8c5TO0I5NMn/w5PS34b03/AJScJtoaihr4w8OS5nJzQ7Wy2LagSp1AGgSBY7DHlYjjHtkY8YZrJ6JGQ7Krshb/AMJr+mIbsuKoTM6dowfqxaz+RrAwi1Xtx2vAwhnsll73WOKCK35wMDFmQo6g/bHBEO22BgYRVHLIIv8ATDhGwMDACAThBpawMDAgbEZp9O5P2wtFPdDAwMU1ohN2cyhGpwPpf3/s4d3vWOYGJfS48D44TgYGEUDAOBgYAC4MpwMDAB04K4B2IBB5BGOYGEAhPkI2YOY0LigGKi6U2BdXsdx7YWB7YGBhgGhFYUvAwMIYAcC8DAwAcK4FYGBgA7eG2ajU7lA36H88DAw0Jma+O+kZNoZ5ViZJUW9anZmvhx/UfjjJMpKsy2NitbcVZr7c4GBjWWpJGUNotXh7x/nMpQEnnxix5ctkgdtL/MP1ArjGa9YzZlmlkqg8jsFu61MWr9cDAxnI0iM2FYGBgY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22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24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26" descr="https://fbcdn-sphotos-a-a.akamaihd.net/hphotos-ak-xaf1/t1.0-9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5079" y="351025"/>
            <a:ext cx="4572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dirty="0" smtClean="0">
                <a:solidFill>
                  <a:srgbClr val="002060"/>
                </a:solidFill>
              </a:rPr>
              <a:t>Research</a:t>
            </a:r>
          </a:p>
          <a:p>
            <a:endParaRPr lang="en-CA" sz="1200" u="sng" dirty="0" smtClean="0">
              <a:solidFill>
                <a:srgbClr val="002060"/>
              </a:solidFill>
            </a:endParaRP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Since 2003, Queen’s </a:t>
            </a: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ranks 1</a:t>
            </a:r>
            <a:r>
              <a:rPr lang="en-CA" sz="3200" baseline="30000" dirty="0" smtClean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 in Canada in the number of awards and prizes per full-time faculty member</a:t>
            </a:r>
          </a:p>
          <a:p>
            <a:endParaRPr lang="en-CA" sz="3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External investment in research exceeded $168M in 2013</a:t>
            </a:r>
          </a:p>
          <a:p>
            <a:endParaRPr lang="en-CA" sz="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" b="4377"/>
          <a:stretch/>
        </p:blipFill>
        <p:spPr>
          <a:xfrm>
            <a:off x="-5571" y="0"/>
            <a:ext cx="3698026" cy="2232248"/>
          </a:xfrm>
          <a:prstGeom prst="rect">
            <a:avLst/>
          </a:prstGeom>
        </p:spPr>
      </p:pic>
      <p:pic>
        <p:nvPicPr>
          <p:cNvPr id="14" name="Picture 3" descr="gabylab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1" y="2232248"/>
            <a:ext cx="3676883" cy="26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"/>
          <a:stretch/>
        </p:blipFill>
        <p:spPr>
          <a:xfrm>
            <a:off x="-5571" y="4509120"/>
            <a:ext cx="3676883" cy="23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072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1151"/>
          <a:stretch>
            <a:fillRect/>
          </a:stretch>
        </p:blipFill>
        <p:spPr/>
      </p:pic>
      <p:pic>
        <p:nvPicPr>
          <p:cNvPr id="30723" name="Picture 2" descr="D:\My Documents\My Projects\Business\Queen's University\Admissions\Admissions Presentation\Blank Slides\Admissions Presentation 1024x768 (Blank Slides)_Page_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0" y="5362575"/>
            <a:ext cx="39243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chemeClr val="bg1"/>
                </a:solidFill>
              </a:rPr>
              <a:t>QUALITY</a:t>
            </a:r>
          </a:p>
          <a:p>
            <a:pPr eaLnBrk="1" hangingPunct="1"/>
            <a:r>
              <a:rPr lang="en-US" sz="2600">
                <a:solidFill>
                  <a:schemeClr val="bg1"/>
                </a:solidFill>
              </a:rPr>
              <a:t>AND</a:t>
            </a:r>
            <a:r>
              <a:rPr lang="en-US" sz="2600" b="1">
                <a:solidFill>
                  <a:schemeClr val="bg1"/>
                </a:solidFill>
              </a:rPr>
              <a:t> EXCELLENCE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</a:rPr>
              <a:t>Learn from the country</a:t>
            </a:r>
            <a:r>
              <a:rPr lang="ja-JP" altLang="en-US" sz="2000">
                <a:solidFill>
                  <a:schemeClr val="bg1"/>
                </a:solidFill>
              </a:rPr>
              <a:t>’</a:t>
            </a:r>
            <a:r>
              <a:rPr lang="en-US" altLang="ja-JP" sz="2000">
                <a:solidFill>
                  <a:schemeClr val="bg1"/>
                </a:solidFill>
              </a:rPr>
              <a:t>s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</a:rPr>
              <a:t>foremost innovators and scholars</a:t>
            </a:r>
          </a:p>
        </p:txBody>
      </p:sp>
      <p:pic>
        <p:nvPicPr>
          <p:cNvPr id="6" name="Picture 11" descr="DR. JOHN SMOL DEPARTMENT OF BIOLOG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0" y="-35148"/>
            <a:ext cx="3347864" cy="226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david lyons plain G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24622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7" descr="20100714-GB-Sydney-Matrix-68-Ed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1801986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20090731-GB-Pascale-Champaign-1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64905"/>
            <a:ext cx="2771800" cy="240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 descr="20090515-GB-Wil-Kymlicka-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rthurMcDonald Nobel WEB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1412776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0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155575" y="-10969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10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284339" y="35083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14" descr="data:image/jpeg;base64,/9j/4AAQSkZJRgABAQAAAQABAAD/2wCEAAkGBxQTEhUUExQWFhUXGBoaGBgXFxocHxsdGBgaHCAYGh4aHCggHBslHBseITEiJikrLi4uGiAzODMtNygtMCsBCgoKDg0OGxAQGywmICQsLCwvLCwsLCwsNDQsLCwsLCwsLCwsLCwsLCwsLCwsLCwsLCwsLCwsLCwsLCwsLCwsLP/AABEIALcBEwMBIgACEQEDEQH/xAAcAAAABwEBAAAAAAAAAAAAAAAAAgMEBQYHAQj/xABHEAACAgAFAgQEAwYFAQYDCQABAgMRAAQSITEFQQYTIlEHMmFxgZGhFCNCscHwM1Ji0eEVJENygpLxU7KzCBYXJTQ1Y3Si/8QAGAEAAwEBAAAAAAAAAAAAAAAAAAECAwT/xAAhEQACAgMAAgMBAQAAAAAAAAAAAQIREiExQVEDYXEiE//aAAwDAQACEQMRAD8A0PMRRuGUhkYbEaTpPsC1bj63hvN0tSE9VHbdGbYLzpfUdO3YAcn8BlnDVH6l29BkYaj7hSb1Ghd0TR++FXygJFrH6jZ1qfzO41tf4Wb7Y6DAis/nvloh21bLIAsg32YslCgaI1LXeyavuWWaceXIrkoWJ0uFFH+DetXtZo1e2+HUkugfK3e654r+FeO1Ha/YYbiYPcTFNbVTaTqLA/KVb5ZACN9rsfbDoRJxkKB6gzHlJNIPHFrw3a/V7XivyOjq6yQyhdFK0epgDW1tHduNqF0SGs4ko42ZNRv+EfQEkluKNDfezdHi8ckjuyDUfpFEAaSLJ0chVNjYKDt+OCgC5WA6CGeTzCAFlkjYKCwqgvbmqNGwNzeE9cqVHGQNNapSusEmxQt9TAnuTQ3v6Ey/UHUMoSWSNqXW1b+sLYZe2xrjt73hXppy5JcKsbjlHoFSCb00SAu9UB+PBwAN5unzxxuWca+SsaCEmrpg0bAnb3O1HnbDUdWh0mTNRPKsakMNccukWrK9M3mWRRBF1ZusKzdUDPqy8ksnAq30rVKS5NEURWxHFmyTgmY6fmZ48wEl/fBVWpI3IZNmoKBpqjsRYNCwecJ8GhzmGy0jMHhl8wDYHL6hHv8AwbHU9nYX3sAdxH12JVOXUTsAG1efG6kja6d10iiVFGr1ggisLdJiV4I9bkBQVJEYSzHStauDRJGqyL9Z4wWfMaZowqmRSzgUFNNSvVVQsXsFHyn7lJARXg7rWTjV4FZ4nVqGpjVnelNUqg+4re+94tHUOrwx3JLoalAbQdToDdDUu+5YVxuecVTxQYJSrnLyHNxhmAjUW6cOHsabDHg2y3dEE4P4PzrZuCV5pXUZdGV0U6afY2dND01sBV2bHAwv0of9WzqOafLEK5YapLYrps3oit9hQo7bLuThKLpWWMepZxIZDp8119Ky0B5lA0smlTuT/ABtwSRxylIGkMPmIyRru+6H0EFWLFuQDffvzhh4egvMZ4KQkuuQgkaWBZYxbgAKx2Y1Vb9jhiLL1HpfnxeS+jyi8ZTS1Noj3G4BN7cae/PbEfDkY5G0KylhQtxq1ah6aZ32YC9iN6v1HVgs2YjnyLyhWi8tdblTqIeNiWJANNTK4PvuD3GHM2p9UflCVFI5tGCgkG3BsgAmjfJO4G4aAjupZqSMMPLR/LKiMygvRLAFw5KsukmjpYi6sKDeI7oOShM6nMeWRIC61oj0hSdJQaRuTGDqXi998Ns3WYPlgPEsaEPqUADyTqZiqOQdIeNCSR353pOPKIZ8s+YeQRs5RHqPSQreXQIcjTqIpgoPFjbZWOiGTqAtm86WGBcwC3lvqf1a6A38tmIjqyaAXv8AxTnWfAcGdf8AaspM0ayVqjlRqsqLdDf1thvvZusVnxpkoVz2djhqyi+WqLalrXWLBpSvq/Otsal8P544cjEXZV9AFkaQSWrY9yW7DnEpXdjboyfN+DM5lGZ18yRU31QlvuL00arffCmW+I00U0BYFvKJVmcHWUcgshsnggEb36R7m9K6n4ofW+WVTrdWOqMi4NrDzEbDYhiBwCNyWoMep/DWGaJyNXmlmcNq4uyI/wDLXHYH6jA00tBafSxzNkusZRkDArIopgPUpBBBo7ggivzx558Q9FlyOYky8oAZTsw4ZTw696I/I2O2LplfC3UsjPI2VKnyQrFVYEyKzEWqsBfynmuNrxL5+M9byLPIghzkEhWPYjUKB8piwG5J2HYge5xLjY06MgRqN787VjYvhv46ZgsMxF8B2Pqa+5/3/wCcZAVKtTLupplOx2O6nuD2wfIZ4wyB1A2N1yPtuDt2xEJYsuUckesctmA4sEEHFXzOdzWVnUOsTiUqoIGlSfXqcnVey7kEUKUX3MH4W8TPMAIWi2Pylipobml3IG/14xokLK66XAb3H1+nt98btJb8GCfhmGeNPBU6zDMZOCY6y7sFiCCJkq9GhzsTZAH4XwJ7wB8Q/PX9jzhILKVSYfUadzwDvsf7Ng611Dq8WdkWMZeSGQDyPMGlV3F3TWXtqIJ7Aitxioda8Gz5qWV5P2dM0FJEEI0GQjuoZqO2+x+9XiK9F/pUPG/hV8hmWWXVJERqicbBxdANtSkdwPp74qxazew+2NP8M+LctKi5LqqiZLpJGWjESKrV8wr3HH2ww8c/DJ8qBNk9eYy2jWz2hZKs2dNal00dQHviGvRafspEUlDv+v8ATAwiHI7YGM6Ls9QPFG6BlVa4VjZ72djdkEDY0VI+mOyftAUOjMwv5HC8C+CNwfuTvt3vDeSBgQwu2NSqGUhhx7j1gUuoDg0RVEKT5mIjUiF11FW2ClHAJ0yK5B3B2AHe/bHYco4kzLsPMjSxVUTpN7+nS0e5vjb7XhE6j6HgHl6fSppD2rdWNDk7AHb2wSHNMdXoQHUKPmkkWQT6io45qv1wbMZjMIG9X7RZsABUIFcKap+K1emrG5N4VUOwjZ50kKFdWlTQRgz+wBt4ydvx2W/fEhJCwslS1/wKrUT2JJJFGvbb64ZIda64dO22leQaPzowBDbfoMIRzeWdYQavTrJo1xsAGOlr4azdmxgAEMRU6WRgbVmGt2FAahQOpQVYVVdhxjjZRpGcR5kBTxqpC5sg7qgPFrqFkFb3ws+e8xyyICwHqVyARe1hdWsgnYekXt98EzjsyKAh39IAZ1WuS4Tux9PzkgEjcG7AO5t4wEVZ1FBlaNRGSy8AFArWpocBf6BGXPGJQ0VHsIlR1JAHADldIG1NXfgk4VjJiuQSp5jHdpIgprb0qwqhxezDexgrZDzAWaNgGO5UiQAMu9aAG13R4NaR+J+gMX6v5bF4smxMn+PoK7G7LHUAhYX/AAknmxQFnzeayxbz5/Ph8sh/M0qQocNsGhLbEC996IvAz+SLHSwCvqB9YOhjoI1juEcUpH8Ftt7pZHMMpAsebGPQsbagEariZ60yJq+U6L9W1A3hDHeTghZhMipM0YBBDFWNhwwIdqFrR017XW2Knkmfp3Uf2cn9xmG1Rs2wJvUoYnYrqGixvup9sWSYK8ILAM7uQLXWzs5PpNqCuwB9Q/h29sQHibw9HmMqI44ZFkjZ1DF5NIZBvGkVsFDVQPpO1772pWNFn6tltUraB5cUqRshDMup9bFrH8LjYEiz2II2wXpHSyueM0jqRJWkekaX0UQCB6wwVu/cjjmL+G3WmzEf7PKzefCT6DSh1G2tW07ON9S2QTvteH2V6YjZppl3IZ/3blowI2jBIYDUrMsuoiyKLHmhQnaBnDDWYly5QrFmFkdVXemcKko07UGDiUcmxId8O+s9WbJ5SaRpgdA0RqNqPygsG39NE1vspw26nnZArOsRDqdcIlKltSgArRBoaGcEk8Mn0qsZaN8zNlYYyzwLqldwoYess4Op19LeRpAs2GY1vhsSDSZzXGEEc1TLl1USBlEhZ3klZypVRqKqSA29jY2cF8RdI8/phfQFMLFYdOo0nnFHJuju3ynfZBvzix+Hly/nTZ0yxuXJWPZ20JQpEI2c6RqLKD8xFkAHDpstqSeFn0pIZSAQXkJeRrJVd7GoAEbDvhVeh3RSerdbjj6nlZ5iBlpYVaVXGoMHiZDqXfa72P5b40Dq/ibKZTJo8IUCVCcuoQ0xr07Hjc96xjfUcs7QOzAmXKu2XzAO/lo7MY2A/h9WuMnjZf8ANh78OHDzJ5hOnLIRF6We9bliVF1q32oADa+MQnboprRduiwDL/uRbZmVC80xYhDqLEl2G4INkEAgkc4mMp4feVwVmpTqMkkTMCSCAFLK/qY7ltgdhZJOHnSujmVpJJUaMs+xOhiyqulTfzWbLUQK1VWOdS6sSVy2VtY1B1zKUNaa9CBmBdiLthdURzxbfon9O9Q6JkSSgiDNwzkSPIoa7CSbsrbdmFc4xnxd4azOWf8AaFkeWFHVwXcsV3BBZCSwW9gT7dsayOpJASHyrhEP7sKbtjpB8tW9Tsbo7AKOdtRxA5gZjPS+WWEcIA86NHCrGjf9yXAqSdx8xAKothQSScJrwNMyfPyPm2kzDaS9jWQVGosKHpBsn6998RchHcEc4s/xA8HP0+UOoJgkZvLN3VbhSwqzRBuvzIOKyR5gLKDqG7Dm/wDUB7Dv+eMZI0Qt0nqrwOHjAsVRIvgg7flX2Jxt/gnxrHPH+9aOObekDWSAauzzjBgRwTv78kf0w66VnWikV1AOk3R2+lc/y3xUJta8CnBS35PU0ciSrRoj+tEYgYkWJjbRxtq0upKKCNNhhdWNQBG/y+xvEP4X6/FLGNKFcxsSsbF1FiwCzNpWxfpJsfWsWROnSy+qaRQSGGmNF+Vv4S7DWxrupT7Y2euGK9M8w56hI69g7C/sx9jx+Jxb/C/juXJwNBKEzELqyiJrNBgbB7aP9P1xVOuQPHmJkewVkcEHnZjzzv8AXfDUy6iSQPoOwrtjBOmbNWh5ncx50jSALEGJIjjFKo9lF4GFsqYyoLHf7e2BgoD0JmMrIzV58qFr/wAPSukBv9ILNzV7c/cjkOU0HzYpJXcBVaSWUMhVDssiixQ1M2sUwJ/DCfUYVjdSUfX/AAggmzsK1xoTdnixe/IGDdOzTOQzxOG4XUpQA9ixPy/Tk2dz2x01ZhY6yXUI8z5ixC3jNtE4pudnU8Sod6YH8cHGWjZJApXjfzCDxt6gQbAIP0wx6nlvMNsHidNwUrUr87OCdiALqhvRHsVs1Gr6c1W4tcxHcbA2Rciit971iwRZIUcm0HRxDAARpclgAQw1WAedMn+XVvpYstAbbYJJnCzfvoGmTV6JoACwom9a7MOORzq2AwfMhlkBcM8aMNDbxhiRRtkYq4Iba0G9VuLwqHBJuQIqitJcIB9B6r3+p9tsH2Ahl4IpgTEVeVAdJ+WSPVvpKbsCbAJYVV7YWjzbaj5/7tkF6hSgg9nU8Ntsy2tqeNgUMxkRYaQIQtlXCesat6FfKB2YEdt+2OxyPx56TKAp0ylGKk7KC+lSLPdtVkkAXRwMB7m4ySQgWKxq8xy3qDV8ukkE2a+YfTbEBFFDExW5BOBquMPybARStRiyxIBINfc4U/6o4Vh5OgMWBMGqWO7ouY2KkLZayBzX0OH/AELp8MpUgAPQ11bA7Vy4Vwfqy3R5NnC/RjXpZMwvyik2htLFdNltJZlLkev6gkCvmIN4GfzQUHMrEqkA/vpHumJKkaFAAcG1NsK73ti7S5VWXTW35V9qxUepTCCR9dFJAFIdU8uS7UrJYs+mgCNzRBusJO+DqujPIyxeUZAhkV0DFQGJI9OoNtppZNWw22ba9sDo/WkkDrJDJRBHmMunZi1bli7WSxNrvRvsuIvquaGWfyWy7xxTMT5moMFqi3ljQWGwvStH+IWSLX67mpoU1mNQrVHHdaVWTdRQYk6iFUsGrehRrDArPjmH9kzcebyimMxlVolCthN7IckalIGmrOl97vGh9D8RQdQRJoxGZVUlkPKORRDD22Is8g4ietwDNQmEsWjmijOWzOq1LSbLG6BQFF+kMN9JN0ec26JkzHF+2w2k+SdRmIWJN0wAkNb12YE0NF3jPjK6jWus5w5WH9o8tBGr1JHdNWplURNVUOQgAoHnjDGPrvSjlXn8sfu1EWgao3AewqrZFD1GnHFXfpFIdYWLrGVjngslGPnQ6iSAwCliq36wosUNwx3xDdYkTL5yLy445PKjCzBbIkgK7g2xBcCmA3NqoHO76Is+Q6bNJDG3ntGyrujOSwsmv3vzsQLBtq2PpFG3fSmii83yVsK1FyppbJPpkbZluiTwpN9yA/h6nHIkjs7eTpUrItj0ndaNkOzDsBdV7jDHrTs3lxM1ZaRL0A28grfzN1paq69O9EjbFCM28e9SnaefKwy60kXS2yHV6tYjUx2W3oamANg7gYtvwz6flSw8tblihTX6aC6iSoPfUdzVmtyaujTvHcYTNtDAzL5SAai1BY5IwXjs7Ku4oUDueb20DwwkEUUwachphGNeq2JCtsgNnUQb5J3wlu2N0qRISZuSVnLuIsuKCqzGNmrl3JX5GFFdJ3Cm97XCPTenKS7KiHWyhI6oxotUTRDIDRav9QFCjbfN5wOuuPLZnMGzUkjeTpBFFkoal2JpggI3o4js91NOl5czpBll1qdAQvI8kz3sXLWQtEsSL2rbDuhDnrHWF898pCgaZDqlmlbTBl1I2bkrqIbZa53xXsx4syuVTycpebkJssdXkayBbG/VK13xtvyKFVro/hTMZuN81mcwsUTtXmZh6WR7JY1e9EfnxxtePBXQUysaztFlJEJoZjz3LHlR5aGMKlsQPmBA3PFYjJsqkio9X6VM0b5zq0kgFaYY9lZiwtY404iTaySNgp70cZ2GMUnsVN1+u+NE8ZdYPVuoRR5YPIkasEQnZiuq5Px23J3AHviw9b8Cx5jKokeRzEU6pSymWEgkWSJF8zgn2Fgn8MTV8KTrpl+Y6M7Zf9qhAaMUJaosjd2Kj5UJ/K8Qtb8j687YsfQ87P07NMGqNlLJKJFJUrsCumqJ22Pe/bDvxh0BBEmcyep8o+zCwfJkvdGr+Eng/h7WmrVopOnsiPD3Xny0gZDS3Z/SjW/cfqcehejdehnSo5kcgCytc0DRHbHmSOM1fA9ziR6Nn/2aWzrsirX0mj/v9MVCdafCJwvaLp8Scymbzy5cxxpKrIGmTcsrKPS23I7E8YN4p8H5TIZSV9LvIxRYnYghfUCTQA30Keb52xXMx1uA5yLMvqYAASIlrRWwCpBG3G1/e7xZ/HniLKz9PKRtbl0Ye9Anm+DWNHi02RtUikZPpLOisEajxuP6kY5hjl5DpG/93jmMbXo1pmvr1qSnLzSSIoJ0GUk6d/UbbSaDE6aN6aIGHOQJYuT5oGoEWxJIIG+kE+mt6utzivLm2cufKVjdhVQaDsLDqpA3r87xJ+HsvIqykgxtQI3razWmjY9v/LjqjtmDLfkUJMi62CrR+dgBdg8tRF70cHzEjttYIAsM6pJd3xYNE13OB06MlnBBalUjv3az7fphS9PBO532rv7jf8v98NpEJjT/AO8WZIHkLDMpZgUaMhiVuyQhrcqd6N2Nu+HeT6lFmi0RiaOZfnQMBIDXIDjSRR7MT9MU/qU8muxmmiUSMG9QWgGIbSB8+w3sduTxhLp80Riby7+ZvXKVVzSjdGU0jqZDuN/UNuQM2q4a9LsmQSFm8vzWYgMwXTrIr+NDTMPwPPYgVDZl4Fm/ftJrQb6XZyAbFNZbTt7Eg/Y7tcv4lnFxzeXmYdZGlzoda31RSEAmu1gG69QxLZeVZ1CxSx5m1P8A2fNaVnGmtlkHzfdgw43wXXQxBF1CIsRFKkjbUdSJMG+Wxq060rYjmuCaFT2Uk8ohKOpixGzG9/8AMR2B7+351LM9Iy7vop4Z2ZWGXzDrpogghNIIYWSdAIPtW2EpGbKljG5WgRLAwKI6G/8ABBOqNxv6jua47YOg4mip1KPSWLjSvJsbWa/ntivdSzUmYMiQ+VMpQK0UpQsm/quLRqII766PPHNfTPlAGjDT5WXUFVE3HvGdNtqAsji6BusFgaOSdEeQvGYhJA4UoyqbFB0og82w39N78YWKvQbrYv1fNxnKmPMZZ0QcSw+ryXXT+9Ctusa+kgKSNJ7DiO8H+J2YDJZgR6bXyjJE3l8+llumETfwk7oSBupFT2RkkiNXJmInJ1xu+t0IBGqNz/FVAoTv2o3qqHWPDJXLxvk5YZ4SzMitswoklI1sOG41x3RIJpdwU1Q07LblVjKLlsu3lMHeFhNDLGdDs8gVBJQOkEkb7+m6vFIzkcvSOoRZoAvDmhTqbYlXKl1IHLiwd+SWxbOnSibJw6vXl5NIV5TZiltD5UrNuyh1Kq59wDexNe8VqGAypARk1OGVGlaMpahdVktEZSFvTa0S13hPgLobxN0iXo2bXP5MEZZ6BTsurmJx2Qmip7Hb2u1r4hyeab9py3mCdIDI3lQhn0atJWnGkSAjnnT9CMIeDusN1Hp82Xl1K/lujMw1GnBKSC9m2PB/y/UHGa9I6u3S5crmPIPrjdmJc24IK6K0gLoar2NnvtieD6ab4fGYj15YGo0LywtoRyqFqaLdSqlWbYCvSxGxU4kupftkimOAgy8l9Kx+WhbhCVvW3v2AJG5GGHirMNlzDmom/wANj5sfOuKX5vls+mrUGrr32Mf1afyHlkiMmYzTRSyeglUjy7KAryP3YLHqUKL1E7b2bdE7KTLl4F6u8WYeOWHzikhvSoFC7YsTqB5o83vd4t+VyqzZp5cr5rIAqRAEhAhiSSyDZ9WrTuK23G22KUPMAQksSBqbYW1b2eN+5xu2R6jlulZGNMzmUm2YxJlwdTHUSQG1Endq1enEwZUkSueM7uxaSLylU+YZU1aFAPzbgJsLsjc0ANsZ51LOt1LNIIY/3UeyDZPSK1yttszVtYNekUTdueo+Kcx1VBlo4ANTEshaxpX5SzE7ni7HIFYvHhvI/sOUtljbMtyWZgpQMKB9PoAUmlrc8XeG98BaHPQujKxJIkjdEC0y+kJ7RspKFSU30kHbfnGf/FTqCTyR5WBkKKnmNVFQzn0j2LEWxsfxLXe7r4r688eUaebTHCo9EcTgmVyfTGxZdkNgkUCN7xmfQYWL/trEl3YvrZkAaQG7AcHZSb79hg23QKlsvfw+6KuVgDLHG0jgjUzsKANaDpjNeoG9zwOwGLYk4oEvl4vszMAw5CgqhbnsfwxSOq9R6gsUc5zUkeXkLB3OgaBrIBQKqmQspFVueRyMcTqCFzoDpDfzLQlmB3uVnFopN2gFm92PGKUfQtjP4mdFy895iMvJKgYSBUEYYKPlJaja2P8AMSLHbbPvA/iQ5VpI3CNl5VqVJCdJUc0N7YjYAd6++NezUsQiAjjA9KkqVUbFA3aPSef74xlfjHoOiQzxARo16hR9JNAkUOCSNgOT9sKUWv6Q4vLQ18T9JjgeOWA+ZlpKkisHUNzcUm3zAg88gffEJm8800xeQnUeygdtggHYDjEj0Pq2lXyrsWgl2Bo2j/wuo371YH0P3iVyxEpUEBlJ9WoUCp3Nj64yf0Wvs71XJSxPolVlZQPS1WAdwDXHvX1w0iS+4H3w46ibcnW0hPLN3Pc2dz98N64wmND6GdVAGr9DgYZE/XHcIDTocqbAekCeruSAy7E16Rdj674kelZkfvNOknSDdXvfBuyff8cLZDJQeYVzDNFXqalBvcGwxJDE7j5fbntzKyRiSbyYyE0itd7j/Vvzxt/7Y7Y6ZzvZcsgb1GxZXgCqo7dvr2v8MdVdzZ+p2wjkDtfBaMHj7f74PLJp9V0PevtuMUZlB6/071SFmWjO1KChYks3uwKj+zxhGDcqmzKErvoB9jpABIAALAb6TRO2JLxLlVuQuzV5rH5bAssAObA77bnDXoioFBC662U2AV3Y6v8AKeO9AfTGTRtFjuNKUCiV7PwQQbK8AE0e97+/GEJMor0rgkCiaruLsG9jVEH7+2F8vLqJfUz6iS6sXBbjkrY9V1e/bHZZgwBZdJBA1cLRIBoHvyeffB4NRbKdbfT5GajGbhAoJLQlAr+CRm327Nub+bE9FLFm4zHl5fPUDaCclMxF/qjaSi4G9B/SeNQxUpVUEg0e+3YVtvz3rfa8EcRWoMbbEEUBqU9tLfMD9qxFA4+if6d0h8tIQIZMzE/+Kq7UVoqQrEFJQd/VWoHa+TKdNg80sy+sAu+XkUNur/4kD3ukqNvpaudv4qpsHVMzFMrwZl7j1KBMfNB1GipOxIveieR+dq6H1mGaYyRt+x5tq1oTeXzDH37a/qKf/wAWBOuEzi/JKdEzH+H9A4+m1jFI8G52czz+WwK6S7B7ZJvWLV7J0sFb0lR6aFgjY6FD5XmgMDBOLJhPqDc28VUXS25XjawMULPdKOU8nOaQFTMSiRlcFWjYnRp0k7hSwH1q8VJpmaRIeEcyq5vO5AqfKzKtLDFId0fTTwvvyCNqJFIGBIYHEN1qWZv2qB5BI+Vy7KXYkOYyI207j1aZAAG2J2vjdvmZZYM9lM3N6XlbzNr9MYcJ6voUba+wG/tJeNZDB1OZ/R5MscYkAX1GDMF0m9QNhg9sDXJT2o52WRfwz8UfsuYSBU/dT6NTOTYkC0Sv0J7GuPti2/F/pYmgL0TJBUihe0ZvzGIrYc7/AOjFL8X+D2yUbzL5ZiXML5DCQlyum1FVp5uzza8EY1X/AKjHmOnftNt5axlnCAMxCqbQjvR5G3B7XgjymJ9tFN6TmZM3kssYtRlVly8zBqWMBaMh4Jd49Is2BVbE796xnsxkcvmYZAJYJI2GWzErAvocEGM2LYg7i+QQfpiu+E+rP0vMFp4JEyuaW1jYWdOo6DuNyFNEbcj6XP8Axy6jFJHDGuouumQEClVHBFk9y1ACuKPvWDLQ8dmKSNbXXfjFm8G9FbNTKgAG9aiLC96C8av/ABH7++K3EBRJ1cekj3+vsPtjfPB3S1TKROuiWcxLJIrEuwZo3l1MCbLtaKBvsL3xMEm9lTdEjkocr02P1I1NRVR5bNLxch02QAfd65rCuZXzAcw7FUCNIxePZEBIpDdA0t0BvyecNG6ZlCZszmJ52URjzPMjaIKRZ9GtQaHAQA1W9k4z/wAR+LJs1KI8qJFijIWBQ1BtQoSS+o2TvSbVe/tjZNIzpsV6z46y3UEbLywyRRAfunARvL2oSEEgd6NWaJI3rFnz+ahWHLxZOHVHFarPIB5TMxW5FFgzGwdzSWTuQMD4c+DsujrJn1jbMSL5iJdIqAijpHpZyVLG7xa/H8ETxxLGUD6+BzRDb7b0G/niY25KxuktFF6pl1zD5OV5H8yQyK0krGqFAFBsqJ3pex7nEpk/DsYKq2ZhI9gTX5/0w1n6WZDl49auDl5SjEVRLbc70LG5+pGGMg8pUiMelo9QZwfno0CoobbHv3xqqIqT4yT6mq6WKwhd9HmAsS+hSosMxAFAHbEXmnWERGUq0UtrKpW6jZgGF0fVQuwLHbE11pEijgXYa4Vcm2JLEEd2qtz2GIodIOZhkKlQke51ntRJ/l+uG6a0UubMu8RZBYZWCEtExJiJ2LJZAJra+xwwnymlQ2tSW4Uc17n2H33xofU+jLmcutfPGp0G9t99JA/sYzt4GDeWFJcEgit7GxFc7b45ZRxZsnaGzNvvhQNqNkY5DlyzhNgSa9Wwsmt74w8zHSnQlSKZRZB78bL3PPPGJoLGuke/6YGND6F4PcwIZMi7OQSSdIO5NbE2NqwMar4XXTN/KiSzBZm9akMvZtRJFatywNc3f1+uH3TkABvSdS/wMCeb39tqFH7++Ecvk2lMaov7xtvmot2C/NWw3sgc/bCmShZnbStEAhgDe455s1t9d99sdC6ZMtHTVINHb9zvvZv039sOyvA3sCwdX22o8H+e2EIZ7kAplXyyVDAFtypJZtrN/wB7Y66cEHc1sR/L+xzhkFG8URamzHYrICPTYN3d/wA7/DDfp8Pp2HCNvY76tqHv+PGJDxOhMk57hkOmuwFkcG+x47YP0qCwEYoVZWB1UBGbYAjiwR9N/bGdGqdDdWOheLF+rjj/ADAbsD7kc2O2FXU69VIBfIAquDQHfe6ofKee6kmVQRoZNYNleSwZdTGlIFUCG29zf2XiVVSkBFMDWlrFnayODxt7njCSNchrJAzGlViRuFPAsDc+23f/AE4TzGXK0So5ugQaPJHfav6Yb9Rk0ojAW70RfpstXp+gCnUb7EdiMGaFjTNFVi60emyAK2FEbgbf5gdsJlKQp5W1kDk/3zxf64V6FGJJzHIgkUpw3yiwORwb22rjDed6ohDQjU8MOENnYCt0b8jhz0htGb0kBSdQIYMCK24O3uPzwR6T8juJOZeHMJGEAGahLNUEkhV0KlqbLzfMjCttR54KjDDPtk86rwwyGHPNVpm1aNmI0kLIyVHI9AaWYMa3+uLL0lKMXHzvxXs/txio9e6O03VTGvqV4VdlFerQSSoDbaiEH1q8E1RlFlgzHhQIiT5ycvDDlTCY2VVpSulj5l+reqP5HFQyvXf3CtmI2dcvIYUkloDMQScwPq4lC6XB4BAsjDTMddky2alhyU3mZUkaYZgzo3pBMdSbp67HuD9sS2W6onUYEytQZKMF2kRhZfSDXkWtNbbk3qBB57wVVEj0vOZI5OWPIvIsMOqbMRzECQqq7xofkKuV0nf0gn3FQ/wg8aR5f/sc1qHa0O9Wx+X3HPt7k4zKCwdzX4/nW+94s3Q+iSZqKVkjaoyp1rtRJACVXqc3fOwX85i23RTiki7+JeiTlqzeZzGZ0eqLREip6uLckbkLR0Lse/uj4Z6jlc6i9Pzo0anUQ6CS2lQW8t5CCa1C+2/YYiY/iBm8uY4J4/MSLQzLMnroG71HeyOD9uRit9b6tHmOoNNl4TErMrIibEsqizXYlxe3vxeKclwSTN2g+HWQWGWFIzolBDAyO29ABwGJAYUCDyMV/L5AdOTVnCFVFijEwtdlBLeWEY0WCotgam2vihA/DDxdIuYmy8pdzp1Il/KU5jXU3seK7HDHx94pbq5gy2WglJBDsGsaWOpdLbVQG+q6wXQqvQf4njMZvOx5WKRHienQA6UXUSdTWTwpvXwb2F7YufQ/BsOWhijQa5keKV5VBJYI90q/5DuP98Zrk4Dko/S6iQyIGLPpGwJ02tGgVBAvsCO2NV+H3WZs1EXZy7ol6CdJcliNTEigPSaIG9nit3Xlja1pjSXw5mXzEBCeSIY1jDv6lkA1XuK0GmIogmyPY4lvEXht5fV+0RIFXgt3sH8qsflhXxnnX1RppYKilyQ4vUVYLtpIYaqNWp79qOUeKvEv/a44NOnyTsy6aYtpAbYCxpsb/wCYnFJ6ysTT9FszmWkjWLS0b1k5wrBid1iDChVaOKN9vzPluqpojqKKyq2GjDcjvqsmjtzz9OJeDpgEuSjb92pgcFQx1FvLAogrxXf9B3mumeRqLywxq6kaWj8xrpatjpA1bnbfkYrJJeyVFmUdfcydQSNC51mFVTjQqKF3GojYBmoc2eLxKeKMkYYNCs/qcauwsBjuNX4iwAeReNBlyOVObgzClAI0kU21H1BAtA7mqI/H64V8QdCymch8ouEGpWLRkE0u1b322xnlRfTIsz1uPLRDZ2YA6SAKDFSQRY30kgn6D6jFJ6vnXaRswjlTNqLbC9V+rf683zvjcvFHgFZMvBDA1hBKLI3pgXXat/WAt/Xb2xR/ij4QgyWUy8qF/MNLpYWNRRCfotBSaP8ATCm7QRu9mTOMWzwzMcxpUkrJE6urXQYXWlvcjsfviu+Y8mldOrSNgLr6sa9zuT3+1DBstP5TEMqsCbNHf/ykH9O+IhKmXJWjesv1JtIssTW9XjuM7X4iqoCiJ6G3zf8AOBjs/wBPj9nL/nL0TsTbEBhvzYNgjYcgA7b3/Zk8lm2TXGrlkZSdKOKJKjlgoJqqIFgbDvibyPg+TUTIp00QtyLqHpoDa1oH232/NpF0mWNxpiYqCTuh5HBNiiMJNMexPM9QXL6XnD7R6Dop92C1uSBRqx98SkR1962B3Pt3s/jg0PQjKiiVAtAbGlvbjcbb/TjbDoZPyzoVQPTXp9Qr2+uC0Kil9fhIllsjcpQ3o2FvcbffjjEf1eZ4FibSHWSx6RQ7itt9O/0+Ue4xcpIykzkQliQKY7jb2HAP++GPiHwvNm/JkaeOPQptbPLV/lBG1H3wpcKRAdP6vrYoWdm0s+klSoJWSQgUoNgtVtV3wNqmGa2NM49fA00CrKONP0v74N0PwK6yMfNifUr8GSyzK2/ycAkHk3+GLjD4Kh+Z9mskBTsPWSPm7kEX+OM3JIvGzKOmeHsz1DMUFdYwo0ysrNGCgVTZ2okKNlN7KDwa1fK+CotAWV5HYCtQIStlGwA49I2JPA5xYZcqSAEdowP8gTj2plIA+2EXyswDaZ7Y/KZI1YL+CFL/ADxnky8TL+udKWITR+Yx0CWjqYk/u5yNdeng/KB3b3xFZGIjOvVtUku7Ek+mVxydyNxe+9WcWbxNl0E7+erNIVt3jVgtmIi1Go2AKO/1G+9xyZvLrmBHFA+8jkvL8wOs8bmx7WcaR20ZskIOoGKISadTI7EJuA23G3HPtjP/ABX1CYZxMyr+Uzxo4VS1oaK6Qas0VP5kfTGpdP8ALZNN2NZ3PvQNfbjGXfE3KASwuD/3NFuKqR9vSK74fycCHSVHRUHU8lCqMR+zRM+w3/dMxdtr1Fu598Xzw74QjnyOXjzMaOgjUqH1FkLi30U1I19/puPdLwj03LzTRTkOZ1yeXUMD6VUxL+bE39KxafCeXWHJwRE2Y41Q7Vug0n9RjFukWunmbxL0E5XNzwXflyMA3uCbU9hZUjYY9AfBjKBOlQkcyNI7ffWV3rnZRjGvi7/+75jexaHe+8Sf3+ONn+D8v/5Tl+RvL/8AWfEI0Jjxb4PyvUI9M6eoClkXZ1+x7j/SbH0x556llWyTT5dfTIGaMMiFZHUMady1lAykH01YIrbfHqDzx9fyxg3xolki6iZI5PLMkCBQuzm9SnfsNubvtik6E1ZlCWrA3TAgg/Ub3j0B8CvDiLlGzEkYaSY0GcX+7U0AAdgNasfrtjDH6c6kWK4O/wBfcc49S+BfR07JqKI/Z4zYPJKAk/iTeJVjZmXxVjSB54o4I2Epj0grsjOhtl3rVtx9fbl78EukTaZnMlBSYzsDZpSNJHYWQdzuBsN7b/GjNzEZgWfKUwEbH0sUbdWHB7b7kMR9tW8O6VymXCKFUQx0AQK9AxrOWl+GcV0rHW8wYJI4JLJmiWMMrVbKCNW4sXd2LIqzeMAgy4OcAjtw8l8adP7w8jvQHf3x6o6xGZYJYwNJdGVWO+kkEBqHsd+Rxjz31jw6+RzYTzlagllVr/EWU+57RHf/AHwk06G7RqPXZYE6nlkAbz44W1GyFKV6QN6u9XG/F9sJfD7rX7WMw0bMY0dSLWq1g+m2JJFrfP8AFiW6p0wS5rLTLptQ4ZmlOyhV+VLoGzuQOwvth10To65MOmVyqxB2tqLtZGwJLE4q9URWx6499/wxF9TyaPyin8BiVmyc777A/p+V4bz9PnrdQT9K/wB8OLS8kyiyOTLDTsWH2Yj/AIxS/im8q5CvU6NKgaxekAEhrq19QAv613xcAzoadSPuMM/EdPk8yrMI0aFwXbhbUizvjSS0Qrs84SSsLSzRO4B2J+o7/jgmagaNtJ5++/4jkH6HfEhk5VCSsMuZDdK9HSg/D+L74iScctHWG8z6D/0j+uO4TwMID0zB4uzDE1Hl9vaVNxt//L7nC6eKZgPUsF0Ts/B/ym2+b/jm9jt4KhZaaWSzs1OnqIPPyc17e+CL4IgBJ1yMaohpFoXuase+On+DD+gReJ5GC7QAsVG7e98HWR+vY4VPXpbrTFXHzWb42Gvfv+WHieGodCKDZDWx12SN7P337Ydx+H4ww5KgEaT3O1biuN/zwZQ9BUisZrxbKjyIUhJoaPWBd1dgvdbnEFnPGubpSmXyxBJ+aRd9IBNfve1j877401eiZcPr8pdW/qGx35FjtvxhWHpkCAKsMYA49A/qOcQ5x9FYszabxrnodOjKpMXG/kqzBWHIuNn1Dcc6dwcEl8adTbUogVGAuzGw2HJ0sbr6nGsg4GrE5bKx0ZB0rxR1Nwzy5iCJRwGjDEn6Bf8AfbDQfEvqEe7DLyCzwrA7X7Ntde2Nbz3RsvMD5kSG9yao372KN4qviL4dRyx1lnMRG4U7qSL5PzA782ftguNCpjeHx27wxytDGC67rq+42sXWILNZuXOZuN1hNqabQGb7XtQrf2537Y0Dwx0fRlII54kMkakGwrUdROx+vP44nQKFDFZxXELFvrKV0nw/KFZStHWTb7CiBuACTiifGLpn7P8AsuqQNYkoaBVqVI54HqONwxSfiL4Jk6k0BSSOMR6wxcMT6tPyqKB+XuRiZTbKUEhT4byE5WE+m/2eE7BQf+8QXpA29Gw7UcWfJZcxoFXcAtzzuxPY/wB98UDq+eXpM+Th8yozl9BJB0nQ7GtIOzM0g9V7Vvd4uXgzqv7TlVlFm3lFmv4ZXA4JHA/4HAl8BdMM+McTf9UkYAD0x2a2/wANeSdr2xp3wizx/wCmR3vUkoBANfPe354zr46MR1OtyDEjAdhtVn3Pp/QYs/w+zbL0CZ4y6yRSSMjItkFdDUB3B49t8JVZT4aquYb/ACn+/wAcY/8AGIK3UMoL8t3jCmTkhdb7C9gdzv8AXEj034pTyItRxMx2vTJuR9jQP2xSfiZ16TNSxyOqh40K+kMANyS1NZsXiqpWT3RevEEWQyOS8tEV5nX0qSC7mv8AEkY8KO5PvXfF48KTAZHKghdoIuBt/hrx9Meb+kRRnNwr1AyLFJodmLfwGyCeSQaraiL+mPSXRIYzlYTEhWIxJ5ankIVGkG+DprA5WFUP58vBLG8cixsjinVhsw+o/vjB4MvFFGqIoVFAChRYAAoD8sMpYAdqG/vX9cKQRkDYjjtQ/kKwqCx4rfYfcMMMes9EizUbLIkZJBAfSCymiAQT7WfzPvh0shH1++BHNGTxTfiMAFH8ZeHC02SVHYyAynUo3AVVI2F7aqG/N74uMeWkVQEe6A2s9u2+HkStqPGnsbN/W9qH54VMYG4q8Ny0GJGnNTLyt/hf/wAuBH1pbplYH7H/AGw5mDDcAfgSf64bOzn5kWvqcGmLaHS52JxuR+I/3xlHx1vy4UjT93q1ysuwNA6U+p2Jof6duMaOvlt30n8T/MYzn4vxloVRSWMbl9IUnUoQgn6UDf2U4Me0CntWZJ1rxK8sawRIIcuo/wANP4j/AJnPLHEGsRNACz9MDMcnAiBO11+NDf3+mIcm+mlUEK/bAx2RADQN/UD/AHx3AB7IaJdthz7fW8IZWAeWoIBPckc0TucPCDjoXF2RQkmXQHUAAaAsewsgfqcLYAGO1hDOY7juBWEBzHbwMCsAzmrHbxyscIwCDrjt4JHtg5YYBgx3BbHvgWMAGP8Ax7/xcpQv0S/o0f8Avi5fCIn/AKXCCCCGl5BHMrHv98WXM5GGRlaSON2T5SyqxXv6SRtx2w7DDABgXx3zFZ8KDRMKXVcW2x719OMXn4DX/wBNYk2TO5549KCv0v8AHFN+L3k/9RkZ1MkmhERSaUegHUx788f2L18Fo416edHPmnX6tQ1hEBrYUONt69zh15Cy6NkoydRRL99Iv88Yv8ZnhTNpHVR+UGdV21uXagxG9AAGv5Y3GhjA/jm6/t2k2f3SEAAd7Fk80De2BSYqM8gmTzXdVKp2A3I2G/Gwv+YH1x6U6T4iiy2Uy0c2zrl4rXkikAo/jjzeIhqMWX1uSuliaGrvYH8Kiu+Nbf4e5uWOJ0MS3DAtNI1rpgjUkkIQTYPB3wRryEr8GgZfrmUlICEWeBX0uvph/Y7Jf5YrPgjwL+yNI0zpIzVpKg+mr3Bbub327c4tWXWOUao5Awsi1KncGiOOQdqw20TTC6Bzpo/hhtPNJexI/H/nD58ke0hH/lBw3l6dJ2ksfYA4FQmmIRTt/EW/9R/phX9ucEVRH1s/rWEJMowO5IP9/TBvK2+Zvz/4xWiU2PBn0G7aR9dsPFkVxsQf1/TEDJlVYU1MO4bf+eI7NdPUeoQhmG4Pmsp/DShODFMpTZbHiPFA/jX9MYv1LNS5Hr588O8UupoY0JkJ8xdKhATsxkBWtgNR7Y0zJdYYHSEtR3MjseL4KWfbnFYzvhtJupxdQedlaNkYRsuoUgoKtqpQcnfVuThYyQ7izEvHHRTls/PBpKANqUNQpHAYcWCBdbXxiuhLNDf++caL8d3D9SEi7q0KUexKlga+o2/Me+KFnAtLRF1uB2+l9z74zNFwQOO4cRRRUNTm+9Af1wMAHsYkY4WxQc38TIACyQzuo/iCAfkGIJxEZ34qvQaPKHQxpS8gBNVewB98aYmeRqivg+rGLN8UM2QQIoVIs7ljYHbt2+2CL8TM98qxoXYbalIA53UA2QK7k4Wgtm1F8d1YwYePeo3q8wEUaGgBR2v3P5/nguU+I/UAbLIwHugGx96wtDtm+k44TjF+m/EfOMf3jRAAkGgb45HIO+J3ofj3MZhiiwr6VLmRrUUNtlsnc7c++KUL4Jyo03AxnP8A+JQRWaWOiK0hHB1A73vVbV7n6YfZL4kQGNZJY5EViw1Aa1BWrsrxz3wODQKaLwowYrhn0jqEeYQSxNqRuD/74fYgtCD5YH6YSbLN2K/qNvyO+HmABgsVIYyZZ9tOmu9k/pQwmyzjgRH7sw/HjEnjhGHYYmD+KfD7Z/rbRnVoLBXeJCwULChO/wAoPb1HGt+DfDoyOUTLqVLC2dgCAzMdzV3xQ/AYnQKx28IdCQRu5X8Af98YZ8c20ZxC/qJgXTWw+eQY3jGE/wD2hf8A9VBX/wAHf/1vhNjSMy6XmfLYSaFYgitXGxuq7nHqfwxmnzGTy85IUyRI5ULsLF0CT+GPK+VGr0hSz0eeFHuB3P8AdY9SfD1K6Xkv/wCvGfxKgn9TgT0DWyYNrvd/h/zjEutyt0rqDeVmJF8wedp0hQ2t2/duDYIGn5qujtR3xutYr/ijwXk8+Q2YiJcLpV1ZlYCya2NEWSaIPOGnRNEB4X+JkM5WLMDyZWIVSLKMTsAO6knsfzxezOoq2AvGHeKvA0+QcSwhp4AwK1ZdKr5tK+/cD2wyXxTI2ksfULBjJa00mgHBQDcbiifrWKSi+ibfg3ds9C3pLK2/HO+E5I0ItGA+/H/GMHy/iN1OmiAW1Xq71V/LfA4xYvCuZzGbdlWRo0UElt24I2oEHvzi0o+GS3LyjR3j333/ABwnO4B3v8P/AHw2y5kUKrNqIABbjVQ52urOHaoxv1EfTY/0w+ECSEEd/wASf6HBopyoNkfUFCR/PAaNtxqr71/P/jBxC3+b+X+2B0Bl/wAckV8vA6qlpIwsAg+peNzx6f0xjbTDSFC73ZY7k+wHsP543f455Rv2BGXcLMur6Ao4B/8AUQPxxhjQoIwdfrO+kDj237cE/ljKXTaPBswwMc1YGIKNuTO5jQZVy0roQNQEZPqoeri9ubF3iDz2Q1NHKVkVGf8AeK22lifUFFWLsH8cbqhr74PLCGUihv8ATHQ/kvpgo1wybL5DJ5YorkmRmtUNANZoK2rmiRt3I+2F/EnRliKieEKZFYq8QNBgLK6hRuzsKoj8cW3p/hqOF2mZQ5BtS4BIPetth3/HFgCK7rJVlQVF9rIsj6mhv9MVKaXOEpX3pgSa5iBlYWHl8abLDkgk133PGJPp/h/M5yKkia4/S2ohKYm9wwtvfb398bY+UXVYABPsOfv+eFo49sZZF1sx3J/DOdDrlkXQBukQLubNUCQKPBv79rxoK+GlaPQhMIKaTpont3YEXziwqlcfrg1YFKuDcb6ZH1X4dyea1lmGn0uqWSfYjtXdsWjo/g0x5R8v5rFZaZrCgoSFvy/bjvi6RubO2OyGheBy+gxIfwhkRl4TCvyozAbk9ybN97OJ/ET0MDVNzvIefYgH+ZOJYnCl0qHBNtXbBkY9xX9/TBgccIxJQC5vYYGs+2O3jgwAdEn0xwyY7gasAHdeMJ+PMmrOxCwKhQG+1vIf5HG6WcYr8YcmwmkzE0TFfQkNC0NKLZ2HFFiApqz+pVoL2Zd+2Kh/dAjYhmJ3axRG3yqQSK73j038PpCemZM7f4Ef/wAv++PLwFUK3aq9zfGn3vHqzwflTDkMrGwpkgjDD2IQWPzxKdlNEprb6YN5h9sAG+MGvDJOCT6HEF4n8J5bOj96pWQfLKgAcfQmvUv0N/SsT+OA4BmZR/CJQ2r9qY77XGP13xcPDfhaLJ7qSzkUWY+/OwoAbDt2xOg4b5mKSj5bgHtrWx//AJo/zxSfglryJZ3pwfcHSf0vDJOnyrdnUPpWFPMzQA1CPb5iFP5j1YTHUZQwtkK/RT/U4tWQ8Qy5Z22KmvrX9MGj6W4PNfcn9MZZH8Sc3lMzMkunMRLI1AnSyjVsAwG9DaiD98aJ4Z8c5TO0I5NMn/w5PS34b03/AJScJtoaihr4w8OS5nJzQ7Wy2LagSp1AGgSBY7DHlYjjHtkY8YZrJ6JGQ7Krshb/AMJr+mIbsuKoTM6dowfqxaz+RrAwi1Xtx2vAwhnsll73WOKCK35wMDFmQo6g/bHBEO22BgYRVHLIIv8ATDhGwMDACAThBpawMDAgbEZp9O5P2wtFPdDAwMU1ohN2cyhGpwPpf3/s4d3vWOYGJfS48D44TgYGEUDAOBgYAC4MpwMDAB04K4B2IBB5BGOYGEAhPkI2YOY0LigGKi6U2BdXsdx7YWB7YGBhgGhFYUvAwMIYAcC8DAwAcK4FYGBgA7eG2ajU7lA36H88DAw0Jma+O+kZNoZ5ViZJUW9anZmvhx/UfjjJMpKsy2NitbcVZr7c4GBjWWpJGUNotXh7x/nMpQEnnxix5ctkgdtL/MP1ArjGa9YzZlmlkqg8jsFu61MWr9cDAxnI0iM2FYGBgY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22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24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26" descr="https://fbcdn-sphotos-a-a.akamaihd.net/hphotos-ak-xaf1/t1.0-9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33589" y="449040"/>
            <a:ext cx="511256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solidFill>
                  <a:srgbClr val="003399"/>
                </a:solidFill>
              </a:rPr>
              <a:t>Innovation Park</a:t>
            </a: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Provides an environment where academia, industry, government &amp; community work together to advance discoveries and technology</a:t>
            </a:r>
          </a:p>
          <a:p>
            <a:endParaRPr lang="en-CA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CA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CA" sz="3600" b="1" dirty="0" smtClean="0">
                <a:solidFill>
                  <a:srgbClr val="003399"/>
                </a:solidFill>
              </a:rPr>
              <a:t>PARTEQ Innovations</a:t>
            </a: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Founded to commercialize Queen’s research and </a:t>
            </a: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bring discoveries</a:t>
            </a: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into the marketplace</a:t>
            </a:r>
          </a:p>
          <a:p>
            <a:endParaRPr lang="en-CA" sz="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http://www.innovationpark.ca/files/imagecache/feat-front/tmp/20111214VictorSnieckus1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4"/>
          <a:stretch/>
        </p:blipFill>
        <p:spPr bwMode="auto">
          <a:xfrm>
            <a:off x="0" y="-27192"/>
            <a:ext cx="3419872" cy="33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arteqinnovations.com/sites/default/files/PPIC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34046"/>
            <a:ext cx="3402705" cy="35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7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155575" y="-10969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10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284339" y="35083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14" descr="data:image/jpeg;base64,/9j/4AAQSkZJRgABAQAAAQABAAD/2wCEAAkGBxQTEhUUExQWFhUXGBoaGBgXFxocHxsdGBgaHCAYGh4aHCggHBslHBseITEiJikrLi4uGiAzODMtNygtMCsBCgoKDg0OGxAQGywmICQsLCwvLCwsLCwsNDQsLCwsLCwsLCwsLCwsLCwsLCwsLCwsLCwsLCwsLCwsLCwsLCwsLP/AABEIALcBEwMBIgACEQEDEQH/xAAcAAAABwEBAAAAAAAAAAAAAAAAAgMEBQYHAQj/xABHEAACAgAFAgQEAwYFAQYDCQABAgMRAAQSITEFQQYTIlEHMmFxgZGhFCNCscHwM1Ji0eEVJENygpLxU7KzCBYXJTQ1Y3Si/8QAGAEAAwEBAAAAAAAAAAAAAAAAAAECAwT/xAAhEQACAgMAAgMBAQAAAAAAAAAAAQIREiExQVEDYXEiE//aAAwDAQACEQMRAD8A0PMRRuGUhkYbEaTpPsC1bj63hvN0tSE9VHbdGbYLzpfUdO3YAcn8BlnDVH6l29BkYaj7hSb1Ghd0TR++FXygJFrH6jZ1qfzO41tf4Wb7Y6DAis/nvloh21bLIAsg32YslCgaI1LXeyavuWWaceXIrkoWJ0uFFH+DetXtZo1e2+HUkugfK3e654r+FeO1Ha/YYbiYPcTFNbVTaTqLA/KVb5ZACN9rsfbDoRJxkKB6gzHlJNIPHFrw3a/V7XivyOjq6yQyhdFK0epgDW1tHduNqF0SGs4ko42ZNRv+EfQEkluKNDfezdHi8ckjuyDUfpFEAaSLJ0chVNjYKDt+OCgC5WA6CGeTzCAFlkjYKCwqgvbmqNGwNzeE9cqVHGQNNapSusEmxQt9TAnuTQ3v6Ey/UHUMoSWSNqXW1b+sLYZe2xrjt73hXppy5JcKsbjlHoFSCb00SAu9UB+PBwAN5unzxxuWca+SsaCEmrpg0bAnb3O1HnbDUdWh0mTNRPKsakMNccukWrK9M3mWRRBF1ZusKzdUDPqy8ksnAq30rVKS5NEURWxHFmyTgmY6fmZ48wEl/fBVWpI3IZNmoKBpqjsRYNCwecJ8GhzmGy0jMHhl8wDYHL6hHv8AwbHU9nYX3sAdxH12JVOXUTsAG1efG6kja6d10iiVFGr1ggisLdJiV4I9bkBQVJEYSzHStauDRJGqyL9Z4wWfMaZowqmRSzgUFNNSvVVQsXsFHyn7lJARXg7rWTjV4FZ4nVqGpjVnelNUqg+4re+94tHUOrwx3JLoalAbQdToDdDUu+5YVxuecVTxQYJSrnLyHNxhmAjUW6cOHsabDHg2y3dEE4P4PzrZuCV5pXUZdGV0U6afY2dND01sBV2bHAwv0of9WzqOafLEK5YapLYrps3oit9hQo7bLuThKLpWWMepZxIZDp8119Ky0B5lA0smlTuT/ABtwSRxylIGkMPmIyRru+6H0EFWLFuQDffvzhh4egvMZ4KQkuuQgkaWBZYxbgAKx2Y1Vb9jhiLL1HpfnxeS+jyi8ZTS1Noj3G4BN7cae/PbEfDkY5G0KylhQtxq1ah6aZ32YC9iN6v1HVgs2YjnyLyhWi8tdblTqIeNiWJANNTK4PvuD3GHM2p9UflCVFI5tGCgkG3BsgAmjfJO4G4aAjupZqSMMPLR/LKiMygvRLAFw5KsukmjpYi6sKDeI7oOShM6nMeWRIC61oj0hSdJQaRuTGDqXi998Ns3WYPlgPEsaEPqUADyTqZiqOQdIeNCSR353pOPKIZ8s+YeQRs5RHqPSQreXQIcjTqIpgoPFjbZWOiGTqAtm86WGBcwC3lvqf1a6A38tmIjqyaAXv8AxTnWfAcGdf8AaspM0ayVqjlRqsqLdDf1thvvZusVnxpkoVz2djhqyi+WqLalrXWLBpSvq/Otsal8P544cjEXZV9AFkaQSWrY9yW7DnEpXdjboyfN+DM5lGZ18yRU31QlvuL00arffCmW+I00U0BYFvKJVmcHWUcgshsnggEb36R7m9K6n4ofW+WVTrdWOqMi4NrDzEbDYhiBwCNyWoMep/DWGaJyNXmlmcNq4uyI/wDLXHYH6jA00tBafSxzNkusZRkDArIopgPUpBBBo7ggivzx558Q9FlyOYky8oAZTsw4ZTw696I/I2O2LplfC3UsjPI2VKnyQrFVYEyKzEWqsBfynmuNrxL5+M9byLPIghzkEhWPYjUKB8piwG5J2HYge5xLjY06MgRqN787VjYvhv46ZgsMxF8B2Pqa+5/3/wCcZAVKtTLupplOx2O6nuD2wfIZ4wyB1A2N1yPtuDt2xEJYsuUckesctmA4sEEHFXzOdzWVnUOsTiUqoIGlSfXqcnVey7kEUKUX3MH4W8TPMAIWi2Pylipobml3IG/14xokLK66XAb3H1+nt98btJb8GCfhmGeNPBU6zDMZOCY6y7sFiCCJkq9GhzsTZAH4XwJ7wB8Q/PX9jzhILKVSYfUadzwDvsf7Ng611Dq8WdkWMZeSGQDyPMGlV3F3TWXtqIJ7Aitxioda8Gz5qWV5P2dM0FJEEI0GQjuoZqO2+x+9XiK9F/pUPG/hV8hmWWXVJERqicbBxdANtSkdwPp74qxazew+2NP8M+LctKi5LqqiZLpJGWjESKrV8wr3HH2ww8c/DJ8qBNk9eYy2jWz2hZKs2dNal00dQHviGvRafspEUlDv+v8ATAwiHI7YGM6Ls9QPFG6BlVa4VjZ72djdkEDY0VI+mOyftAUOjMwv5HC8C+CNwfuTvt3vDeSBgQwu2NSqGUhhx7j1gUuoDg0RVEKT5mIjUiF11FW2ClHAJ0yK5B3B2AHe/bHYco4kzLsPMjSxVUTpN7+nS0e5vjb7XhE6j6HgHl6fSppD2rdWNDk7AHb2wSHNMdXoQHUKPmkkWQT6io45qv1wbMZjMIG9X7RZsABUIFcKap+K1emrG5N4VUOwjZ50kKFdWlTQRgz+wBt4ydvx2W/fEhJCwslS1/wKrUT2JJJFGvbb64ZIda64dO22leQaPzowBDbfoMIRzeWdYQavTrJo1xsAGOlr4azdmxgAEMRU6WRgbVmGt2FAahQOpQVYVVdhxjjZRpGcR5kBTxqpC5sg7qgPFrqFkFb3ws+e8xyyICwHqVyARe1hdWsgnYekXt98EzjsyKAh39IAZ1WuS4Tux9PzkgEjcG7AO5t4wEVZ1FBlaNRGSy8AFArWpocBf6BGXPGJQ0VHsIlR1JAHADldIG1NXfgk4VjJiuQSp5jHdpIgprb0qwqhxezDexgrZDzAWaNgGO5UiQAMu9aAG13R4NaR+J+gMX6v5bF4smxMn+PoK7G7LHUAhYX/AAknmxQFnzeayxbz5/Ph8sh/M0qQocNsGhLbEC996IvAz+SLHSwCvqB9YOhjoI1juEcUpH8Ftt7pZHMMpAsebGPQsbagEariZ60yJq+U6L9W1A3hDHeTghZhMipM0YBBDFWNhwwIdqFrR017XW2Knkmfp3Uf2cn9xmG1Rs2wJvUoYnYrqGixvup9sWSYK8ILAM7uQLXWzs5PpNqCuwB9Q/h29sQHibw9HmMqI44ZFkjZ1DF5NIZBvGkVsFDVQPpO1772pWNFn6tltUraB5cUqRshDMup9bFrH8LjYEiz2II2wXpHSyueM0jqRJWkekaX0UQCB6wwVu/cjjmL+G3WmzEf7PKzefCT6DSh1G2tW07ON9S2QTvteH2V6YjZppl3IZ/3blowI2jBIYDUrMsuoiyKLHmhQnaBnDDWYly5QrFmFkdVXemcKko07UGDiUcmxId8O+s9WbJ5SaRpgdA0RqNqPygsG39NE1vspw26nnZArOsRDqdcIlKltSgArRBoaGcEk8Mn0qsZaN8zNlYYyzwLqldwoYess4Op19LeRpAs2GY1vhsSDSZzXGEEc1TLl1USBlEhZ3klZypVRqKqSA29jY2cF8RdI8/phfQFMLFYdOo0nnFHJuju3ynfZBvzix+Hly/nTZ0yxuXJWPZ20JQpEI2c6RqLKD8xFkAHDpstqSeFn0pIZSAQXkJeRrJVd7GoAEbDvhVeh3RSerdbjj6nlZ5iBlpYVaVXGoMHiZDqXfa72P5b40Dq/ibKZTJo8IUCVCcuoQ0xr07Hjc96xjfUcs7QOzAmXKu2XzAO/lo7MY2A/h9WuMnjZf8ANh78OHDzJ5hOnLIRF6We9bliVF1q32oADa+MQnboprRduiwDL/uRbZmVC80xYhDqLEl2G4INkEAgkc4mMp4feVwVmpTqMkkTMCSCAFLK/qY7ltgdhZJOHnSujmVpJJUaMs+xOhiyqulTfzWbLUQK1VWOdS6sSVy2VtY1B1zKUNaa9CBmBdiLthdURzxbfon9O9Q6JkSSgiDNwzkSPIoa7CSbsrbdmFc4xnxd4azOWf8AaFkeWFHVwXcsV3BBZCSwW9gT7dsayOpJASHyrhEP7sKbtjpB8tW9Tsbo7AKOdtRxA5gZjPS+WWEcIA86NHCrGjf9yXAqSdx8xAKothQSScJrwNMyfPyPm2kzDaS9jWQVGosKHpBsn6998RchHcEc4s/xA8HP0+UOoJgkZvLN3VbhSwqzRBuvzIOKyR5gLKDqG7Dm/wDUB7Dv+eMZI0Qt0nqrwOHjAsVRIvgg7flX2Jxt/gnxrHPH+9aOObekDWSAauzzjBgRwTv78kf0w66VnWikV1AOk3R2+lc/y3xUJta8CnBS35PU0ciSrRoj+tEYgYkWJjbRxtq0upKKCNNhhdWNQBG/y+xvEP4X6/FLGNKFcxsSsbF1FiwCzNpWxfpJsfWsWROnSy+qaRQSGGmNF+Vv4S7DWxrupT7Y2euGK9M8w56hI69g7C/sx9jx+Jxb/C/juXJwNBKEzELqyiJrNBgbB7aP9P1xVOuQPHmJkewVkcEHnZjzzv8AXfDUy6iSQPoOwrtjBOmbNWh5ncx50jSALEGJIjjFKo9lF4GFsqYyoLHf7e2BgoD0JmMrIzV58qFr/wAPSukBv9ILNzV7c/cjkOU0HzYpJXcBVaSWUMhVDssiixQ1M2sUwJ/DCfUYVjdSUfX/AAggmzsK1xoTdnixe/IGDdOzTOQzxOG4XUpQA9ixPy/Tk2dz2x01ZhY6yXUI8z5ixC3jNtE4pudnU8Sod6YH8cHGWjZJApXjfzCDxt6gQbAIP0wx6nlvMNsHidNwUrUr87OCdiALqhvRHsVs1Gr6c1W4tcxHcbA2Rciit971iwRZIUcm0HRxDAARpclgAQw1WAedMn+XVvpYstAbbYJJnCzfvoGmTV6JoACwom9a7MOORzq2AwfMhlkBcM8aMNDbxhiRRtkYq4Iba0G9VuLwqHBJuQIqitJcIB9B6r3+p9tsH2Ahl4IpgTEVeVAdJ+WSPVvpKbsCbAJYVV7YWjzbaj5/7tkF6hSgg9nU8Ntsy2tqeNgUMxkRYaQIQtlXCesat6FfKB2YEdt+2OxyPx56TKAp0ylGKk7KC+lSLPdtVkkAXRwMB7m4ySQgWKxq8xy3qDV8ukkE2a+YfTbEBFFDExW5BOBquMPybARStRiyxIBINfc4U/6o4Vh5OgMWBMGqWO7ouY2KkLZayBzX0OH/AELp8MpUgAPQ11bA7Vy4Vwfqy3R5NnC/RjXpZMwvyik2htLFdNltJZlLkev6gkCvmIN4GfzQUHMrEqkA/vpHumJKkaFAAcG1NsK73ti7S5VWXTW35V9qxUepTCCR9dFJAFIdU8uS7UrJYs+mgCNzRBusJO+DqujPIyxeUZAhkV0DFQGJI9OoNtppZNWw22ba9sDo/WkkDrJDJRBHmMunZi1bli7WSxNrvRvsuIvquaGWfyWy7xxTMT5moMFqi3ljQWGwvStH+IWSLX67mpoU1mNQrVHHdaVWTdRQYk6iFUsGrehRrDArPjmH9kzcebyimMxlVolCthN7IckalIGmrOl97vGh9D8RQdQRJoxGZVUlkPKORRDD22Is8g4ietwDNQmEsWjmijOWzOq1LSbLG6BQFF+kMN9JN0ec26JkzHF+2w2k+SdRmIWJN0wAkNb12YE0NF3jPjK6jWus5w5WH9o8tBGr1JHdNWplURNVUOQgAoHnjDGPrvSjlXn8sfu1EWgao3AewqrZFD1GnHFXfpFIdYWLrGVjngslGPnQ6iSAwCliq36wosUNwx3xDdYkTL5yLy445PKjCzBbIkgK7g2xBcCmA3NqoHO76Is+Q6bNJDG3ntGyrujOSwsmv3vzsQLBtq2PpFG3fSmii83yVsK1FyppbJPpkbZluiTwpN9yA/h6nHIkjs7eTpUrItj0ndaNkOzDsBdV7jDHrTs3lxM1ZaRL0A28grfzN1paq69O9EjbFCM28e9SnaefKwy60kXS2yHV6tYjUx2W3oamANg7gYtvwz6flSw8tblihTX6aC6iSoPfUdzVmtyaujTvHcYTNtDAzL5SAai1BY5IwXjs7Ku4oUDueb20DwwkEUUwachphGNeq2JCtsgNnUQb5J3wlu2N0qRISZuSVnLuIsuKCqzGNmrl3JX5GFFdJ3Cm97XCPTenKS7KiHWyhI6oxotUTRDIDRav9QFCjbfN5wOuuPLZnMGzUkjeTpBFFkoal2JpggI3o4js91NOl5czpBll1qdAQvI8kz3sXLWQtEsSL2rbDuhDnrHWF898pCgaZDqlmlbTBl1I2bkrqIbZa53xXsx4syuVTycpebkJssdXkayBbG/VK13xtvyKFVro/hTMZuN81mcwsUTtXmZh6WR7JY1e9EfnxxtePBXQUysaztFlJEJoZjz3LHlR5aGMKlsQPmBA3PFYjJsqkio9X6VM0b5zq0kgFaYY9lZiwtY404iTaySNgp70cZ2GMUnsVN1+u+NE8ZdYPVuoRR5YPIkasEQnZiuq5Px23J3AHviw9b8Cx5jKokeRzEU6pSymWEgkWSJF8zgn2Fgn8MTV8KTrpl+Y6M7Zf9qhAaMUJaosjd2Kj5UJ/K8Qtb8j687YsfQ87P07NMGqNlLJKJFJUrsCumqJ22Pe/bDvxh0BBEmcyep8o+zCwfJkvdGr+Eng/h7WmrVopOnsiPD3Xny0gZDS3Z/SjW/cfqcehejdehnSo5kcgCytc0DRHbHmSOM1fA9ziR6Nn/2aWzrsirX0mj/v9MVCdafCJwvaLp8Scymbzy5cxxpKrIGmTcsrKPS23I7E8YN4p8H5TIZSV9LvIxRYnYghfUCTQA30Keb52xXMx1uA5yLMvqYAASIlrRWwCpBG3G1/e7xZ/HniLKz9PKRtbl0Ye9Anm+DWNHi02RtUikZPpLOisEajxuP6kY5hjl5DpG/93jmMbXo1pmvr1qSnLzSSIoJ0GUk6d/UbbSaDE6aN6aIGHOQJYuT5oGoEWxJIIG+kE+mt6utzivLm2cufKVjdhVQaDsLDqpA3r87xJ+HsvIqykgxtQI3razWmjY9v/LjqjtmDLfkUJMi62CrR+dgBdg8tRF70cHzEjttYIAsM6pJd3xYNE13OB06MlnBBalUjv3az7fphS9PBO532rv7jf8v98NpEJjT/AO8WZIHkLDMpZgUaMhiVuyQhrcqd6N2Nu+HeT6lFmi0RiaOZfnQMBIDXIDjSRR7MT9MU/qU8muxmmiUSMG9QWgGIbSB8+w3sduTxhLp80Riby7+ZvXKVVzSjdGU0jqZDuN/UNuQM2q4a9LsmQSFm8vzWYgMwXTrIr+NDTMPwPPYgVDZl4Fm/ftJrQb6XZyAbFNZbTt7Eg/Y7tcv4lnFxzeXmYdZGlzoda31RSEAmu1gG69QxLZeVZ1CxSx5m1P8A2fNaVnGmtlkHzfdgw43wXXQxBF1CIsRFKkjbUdSJMG+Wxq060rYjmuCaFT2Uk8ohKOpixGzG9/8AMR2B7+351LM9Iy7vop4Z2ZWGXzDrpogghNIIYWSdAIPtW2EpGbKljG5WgRLAwKI6G/8ABBOqNxv6jua47YOg4mip1KPSWLjSvJsbWa/ntivdSzUmYMiQ+VMpQK0UpQsm/quLRqII766PPHNfTPlAGjDT5WXUFVE3HvGdNtqAsji6BusFgaOSdEeQvGYhJA4UoyqbFB0og82w39N78YWKvQbrYv1fNxnKmPMZZ0QcSw+ryXXT+9Ctusa+kgKSNJ7DiO8H+J2YDJZgR6bXyjJE3l8+llumETfwk7oSBupFT2RkkiNXJmInJ1xu+t0IBGqNz/FVAoTv2o3qqHWPDJXLxvk5YZ4SzMitswoklI1sOG41x3RIJpdwU1Q07LblVjKLlsu3lMHeFhNDLGdDs8gVBJQOkEkb7+m6vFIzkcvSOoRZoAvDmhTqbYlXKl1IHLiwd+SWxbOnSibJw6vXl5NIV5TZiltD5UrNuyh1Kq59wDexNe8VqGAypARk1OGVGlaMpahdVktEZSFvTa0S13hPgLobxN0iXo2bXP5MEZZ6BTsurmJx2Qmip7Hb2u1r4hyeab9py3mCdIDI3lQhn0atJWnGkSAjnnT9CMIeDusN1Hp82Xl1K/lujMw1GnBKSC9m2PB/y/UHGa9I6u3S5crmPIPrjdmJc24IK6K0gLoar2NnvtieD6ab4fGYj15YGo0LywtoRyqFqaLdSqlWbYCvSxGxU4kupftkimOAgy8l9Kx+WhbhCVvW3v2AJG5GGHirMNlzDmom/wANj5sfOuKX5vls+mrUGrr32Mf1afyHlkiMmYzTRSyeglUjy7KAryP3YLHqUKL1E7b2bdE7KTLl4F6u8WYeOWHzikhvSoFC7YsTqB5o83vd4t+VyqzZp5cr5rIAqRAEhAhiSSyDZ9WrTuK23G22KUPMAQksSBqbYW1b2eN+5xu2R6jlulZGNMzmUm2YxJlwdTHUSQG1Endq1enEwZUkSueM7uxaSLylU+YZU1aFAPzbgJsLsjc0ANsZ51LOt1LNIIY/3UeyDZPSK1yttszVtYNekUTdueo+Kcx1VBlo4ANTEshaxpX5SzE7ni7HIFYvHhvI/sOUtljbMtyWZgpQMKB9PoAUmlrc8XeG98BaHPQujKxJIkjdEC0y+kJ7RspKFSU30kHbfnGf/FTqCTyR5WBkKKnmNVFQzn0j2LEWxsfxLXe7r4r688eUaebTHCo9EcTgmVyfTGxZdkNgkUCN7xmfQYWL/trEl3YvrZkAaQG7AcHZSb79hg23QKlsvfw+6KuVgDLHG0jgjUzsKANaDpjNeoG9zwOwGLYk4oEvl4vszMAw5CgqhbnsfwxSOq9R6gsUc5zUkeXkLB3OgaBrIBQKqmQspFVueRyMcTqCFzoDpDfzLQlmB3uVnFopN2gFm92PGKUfQtjP4mdFy895iMvJKgYSBUEYYKPlJaja2P8AMSLHbbPvA/iQ5VpI3CNl5VqVJCdJUc0N7YjYAd6++NezUsQiAjjA9KkqVUbFA3aPSef74xlfjHoOiQzxARo16hR9JNAkUOCSNgOT9sKUWv6Q4vLQ18T9JjgeOWA+ZlpKkisHUNzcUm3zAg88gffEJm8800xeQnUeygdtggHYDjEj0Pq2lXyrsWgl2Bo2j/wuo371YH0P3iVyxEpUEBlJ9WoUCp3Nj64yf0Wvs71XJSxPolVlZQPS1WAdwDXHvX1w0iS+4H3w46ibcnW0hPLN3Pc2dz98N64wmND6GdVAGr9DgYZE/XHcIDTocqbAekCeruSAy7E16Rdj674kelZkfvNOknSDdXvfBuyff8cLZDJQeYVzDNFXqalBvcGwxJDE7j5fbntzKyRiSbyYyE0itd7j/Vvzxt/7Y7Y6ZzvZcsgb1GxZXgCqo7dvr2v8MdVdzZ+p2wjkDtfBaMHj7f74PLJp9V0PevtuMUZlB6/071SFmWjO1KChYks3uwKj+zxhGDcqmzKErvoB9jpABIAALAb6TRO2JLxLlVuQuzV5rH5bAssAObA77bnDXoioFBC662U2AV3Y6v8AKeO9AfTGTRtFjuNKUCiV7PwQQbK8AE0e97+/GEJMor0rgkCiaruLsG9jVEH7+2F8vLqJfUz6iS6sXBbjkrY9V1e/bHZZgwBZdJBA1cLRIBoHvyeffB4NRbKdbfT5GajGbhAoJLQlAr+CRm327Nub+bE9FLFm4zHl5fPUDaCclMxF/qjaSi4G9B/SeNQxUpVUEg0e+3YVtvz3rfa8EcRWoMbbEEUBqU9tLfMD9qxFA4+if6d0h8tIQIZMzE/+Kq7UVoqQrEFJQd/VWoHa+TKdNg80sy+sAu+XkUNur/4kD3ukqNvpaudv4qpsHVMzFMrwZl7j1KBMfNB1GipOxIveieR+dq6H1mGaYyRt+x5tq1oTeXzDH37a/qKf/wAWBOuEzi/JKdEzH+H9A4+m1jFI8G52czz+WwK6S7B7ZJvWLV7J0sFb0lR6aFgjY6FD5XmgMDBOLJhPqDc28VUXS25XjawMULPdKOU8nOaQFTMSiRlcFWjYnRp0k7hSwH1q8VJpmaRIeEcyq5vO5AqfKzKtLDFId0fTTwvvyCNqJFIGBIYHEN1qWZv2qB5BI+Vy7KXYkOYyI207j1aZAAG2J2vjdvmZZYM9lM3N6XlbzNr9MYcJ6voUba+wG/tJeNZDB1OZ/R5MscYkAX1GDMF0m9QNhg9sDXJT2o52WRfwz8UfsuYSBU/dT6NTOTYkC0Sv0J7GuPti2/F/pYmgL0TJBUihe0ZvzGIrYc7/AOjFL8X+D2yUbzL5ZiXML5DCQlyum1FVp5uzza8EY1X/AKjHmOnftNt5axlnCAMxCqbQjvR5G3B7XgjymJ9tFN6TmZM3kssYtRlVly8zBqWMBaMh4Jd49Is2BVbE796xnsxkcvmYZAJYJI2GWzErAvocEGM2LYg7i+QQfpiu+E+rP0vMFp4JEyuaW1jYWdOo6DuNyFNEbcj6XP8Axy6jFJHDGuouumQEClVHBFk9y1ACuKPvWDLQ8dmKSNbXXfjFm8G9FbNTKgAG9aiLC96C8av/ABH7++K3EBRJ1cekj3+vsPtjfPB3S1TKROuiWcxLJIrEuwZo3l1MCbLtaKBvsL3xMEm9lTdEjkocr02P1I1NRVR5bNLxch02QAfd65rCuZXzAcw7FUCNIxePZEBIpDdA0t0BvyecNG6ZlCZszmJ52URjzPMjaIKRZ9GtQaHAQA1W9k4z/wAR+LJs1KI8qJFijIWBQ1BtQoSS+o2TvSbVe/tjZNIzpsV6z46y3UEbLywyRRAfunARvL2oSEEgd6NWaJI3rFnz+ahWHLxZOHVHFarPIB5TMxW5FFgzGwdzSWTuQMD4c+DsujrJn1jbMSL5iJdIqAijpHpZyVLG7xa/H8ETxxLGUD6+BzRDb7b0G/niY25KxuktFF6pl1zD5OV5H8yQyK0krGqFAFBsqJ3pex7nEpk/DsYKq2ZhI9gTX5/0w1n6WZDl49auDl5SjEVRLbc70LG5+pGGMg8pUiMelo9QZwfno0CoobbHv3xqqIqT4yT6mq6WKwhd9HmAsS+hSosMxAFAHbEXmnWERGUq0UtrKpW6jZgGF0fVQuwLHbE11pEijgXYa4Vcm2JLEEd2qtz2GIodIOZhkKlQke51ntRJ/l+uG6a0UubMu8RZBYZWCEtExJiJ2LJZAJra+xwwnymlQ2tSW4Uc17n2H33xofU+jLmcutfPGp0G9t99JA/sYzt4GDeWFJcEgit7GxFc7b45ZRxZsnaGzNvvhQNqNkY5DlyzhNgSa9Wwsmt74w8zHSnQlSKZRZB78bL3PPPGJoLGuke/6YGND6F4PcwIZMi7OQSSdIO5NbE2NqwMar4XXTN/KiSzBZm9akMvZtRJFatywNc3f1+uH3TkABvSdS/wMCeb39tqFH7++Ecvk2lMaov7xtvmot2C/NWw3sgc/bCmShZnbStEAhgDe455s1t9d99sdC6ZMtHTVINHb9zvvZv039sOyvA3sCwdX22o8H+e2EIZ7kAplXyyVDAFtypJZtrN/wB7Y66cEHc1sR/L+xzhkFG8URamzHYrICPTYN3d/wA7/DDfp8Pp2HCNvY76tqHv+PGJDxOhMk57hkOmuwFkcG+x47YP0qCwEYoVZWB1UBGbYAjiwR9N/bGdGqdDdWOheLF+rjj/ADAbsD7kc2O2FXU69VIBfIAquDQHfe6ofKee6kmVQRoZNYNleSwZdTGlIFUCG29zf2XiVVSkBFMDWlrFnayODxt7njCSNchrJAzGlViRuFPAsDc+23f/AE4TzGXK0So5ugQaPJHfav6Yb9Rk0ojAW70RfpstXp+gCnUb7EdiMGaFjTNFVi60emyAK2FEbgbf5gdsJlKQp5W1kDk/3zxf64V6FGJJzHIgkUpw3yiwORwb22rjDed6ohDQjU8MOENnYCt0b8jhz0htGb0kBSdQIYMCK24O3uPzwR6T8juJOZeHMJGEAGahLNUEkhV0KlqbLzfMjCttR54KjDDPtk86rwwyGHPNVpm1aNmI0kLIyVHI9AaWYMa3+uLL0lKMXHzvxXs/txio9e6O03VTGvqV4VdlFerQSSoDbaiEH1q8E1RlFlgzHhQIiT5ycvDDlTCY2VVpSulj5l+reqP5HFQyvXf3CtmI2dcvIYUkloDMQScwPq4lC6XB4BAsjDTMddky2alhyU3mZUkaYZgzo3pBMdSbp67HuD9sS2W6onUYEytQZKMF2kRhZfSDXkWtNbbk3qBB57wVVEj0vOZI5OWPIvIsMOqbMRzECQqq7xofkKuV0nf0gn3FQ/wg8aR5f/sc1qHa0O9Wx+X3HPt7k4zKCwdzX4/nW+94s3Q+iSZqKVkjaoyp1rtRJACVXqc3fOwX85i23RTiki7+JeiTlqzeZzGZ0eqLREip6uLckbkLR0Lse/uj4Z6jlc6i9Pzo0anUQ6CS2lQW8t5CCa1C+2/YYiY/iBm8uY4J4/MSLQzLMnroG71HeyOD9uRit9b6tHmOoNNl4TErMrIibEsqizXYlxe3vxeKclwSTN2g+HWQWGWFIzolBDAyO29ABwGJAYUCDyMV/L5AdOTVnCFVFijEwtdlBLeWEY0WCotgam2vihA/DDxdIuYmy8pdzp1Il/KU5jXU3seK7HDHx94pbq5gy2WglJBDsGsaWOpdLbVQG+q6wXQqvQf4njMZvOx5WKRHienQA6UXUSdTWTwpvXwb2F7YufQ/BsOWhijQa5keKV5VBJYI90q/5DuP98Zrk4Dko/S6iQyIGLPpGwJ02tGgVBAvsCO2NV+H3WZs1EXZy7ol6CdJcliNTEigPSaIG9nit3Xlja1pjSXw5mXzEBCeSIY1jDv6lkA1XuK0GmIogmyPY4lvEXht5fV+0RIFXgt3sH8qsflhXxnnX1RppYKilyQ4vUVYLtpIYaqNWp79qOUeKvEv/a44NOnyTsy6aYtpAbYCxpsb/wCYnFJ6ysTT9FszmWkjWLS0b1k5wrBid1iDChVaOKN9vzPluqpojqKKyq2GjDcjvqsmjtzz9OJeDpgEuSjb92pgcFQx1FvLAogrxXf9B3mumeRqLywxq6kaWj8xrpatjpA1bnbfkYrJJeyVFmUdfcydQSNC51mFVTjQqKF3GojYBmoc2eLxKeKMkYYNCs/qcauwsBjuNX4iwAeReNBlyOVObgzClAI0kU21H1BAtA7mqI/H64V8QdCymch8ouEGpWLRkE0u1b322xnlRfTIsz1uPLRDZ2YA6SAKDFSQRY30kgn6D6jFJ6vnXaRswjlTNqLbC9V+rf683zvjcvFHgFZMvBDA1hBKLI3pgXXat/WAt/Xb2xR/ij4QgyWUy8qF/MNLpYWNRRCfotBSaP8ATCm7QRu9mTOMWzwzMcxpUkrJE6urXQYXWlvcjsfviu+Y8mldOrSNgLr6sa9zuT3+1DBstP5TEMqsCbNHf/ykH9O+IhKmXJWjesv1JtIssTW9XjuM7X4iqoCiJ6G3zf8AOBjs/wBPj9nL/nL0TsTbEBhvzYNgjYcgA7b3/Zk8lm2TXGrlkZSdKOKJKjlgoJqqIFgbDvibyPg+TUTIp00QtyLqHpoDa1oH232/NpF0mWNxpiYqCTuh5HBNiiMJNMexPM9QXL6XnD7R6Dop92C1uSBRqx98SkR1962B3Pt3s/jg0PQjKiiVAtAbGlvbjcbb/TjbDoZPyzoVQPTXp9Qr2+uC0Kil9fhIllsjcpQ3o2FvcbffjjEf1eZ4FibSHWSx6RQ7itt9O/0+Ue4xcpIykzkQliQKY7jb2HAP++GPiHwvNm/JkaeOPQptbPLV/lBG1H3wpcKRAdP6vrYoWdm0s+klSoJWSQgUoNgtVtV3wNqmGa2NM49fA00CrKONP0v74N0PwK6yMfNifUr8GSyzK2/ycAkHk3+GLjD4Kh+Z9mskBTsPWSPm7kEX+OM3JIvGzKOmeHsz1DMUFdYwo0ysrNGCgVTZ2okKNlN7KDwa1fK+CotAWV5HYCtQIStlGwA49I2JPA5xYZcqSAEdowP8gTj2plIA+2EXyswDaZ7Y/KZI1YL+CFL/ADxnky8TL+udKWITR+Yx0CWjqYk/u5yNdeng/KB3b3xFZGIjOvVtUku7Ek+mVxydyNxe+9WcWbxNl0E7+erNIVt3jVgtmIi1Go2AKO/1G+9xyZvLrmBHFA+8jkvL8wOs8bmx7WcaR20ZskIOoGKISadTI7EJuA23G3HPtjP/ABX1CYZxMyr+Uzxo4VS1oaK6Qas0VP5kfTGpdP8ALZNN2NZ3PvQNfbjGXfE3KASwuD/3NFuKqR9vSK74fycCHSVHRUHU8lCqMR+zRM+w3/dMxdtr1Fu598Xzw74QjnyOXjzMaOgjUqH1FkLi30U1I19/puPdLwj03LzTRTkOZ1yeXUMD6VUxL+bE39KxafCeXWHJwRE2Y41Q7Vug0n9RjFukWunmbxL0E5XNzwXflyMA3uCbU9hZUjYY9AfBjKBOlQkcyNI7ffWV3rnZRjGvi7/+75jexaHe+8Sf3+ONn+D8v/5Tl+RvL/8AWfEI0Jjxb4PyvUI9M6eoClkXZ1+x7j/SbH0x556llWyTT5dfTIGaMMiFZHUMady1lAykH01YIrbfHqDzx9fyxg3xolki6iZI5PLMkCBQuzm9SnfsNubvtik6E1ZlCWrA3TAgg/Ub3j0B8CvDiLlGzEkYaSY0GcX+7U0AAdgNasfrtjDH6c6kWK4O/wBfcc49S+BfR07JqKI/Z4zYPJKAk/iTeJVjZmXxVjSB54o4I2Epj0grsjOhtl3rVtx9fbl78EukTaZnMlBSYzsDZpSNJHYWQdzuBsN7b/GjNzEZgWfKUwEbH0sUbdWHB7b7kMR9tW8O6VymXCKFUQx0AQK9AxrOWl+GcV0rHW8wYJI4JLJmiWMMrVbKCNW4sXd2LIqzeMAgy4OcAjtw8l8adP7w8jvQHf3x6o6xGZYJYwNJdGVWO+kkEBqHsd+Rxjz31jw6+RzYTzlagllVr/EWU+57RHf/AHwk06G7RqPXZYE6nlkAbz44W1GyFKV6QN6u9XG/F9sJfD7rX7WMw0bMY0dSLWq1g+m2JJFrfP8AFiW6p0wS5rLTLptQ4ZmlOyhV+VLoGzuQOwvth10To65MOmVyqxB2tqLtZGwJLE4q9URWx6499/wxF9TyaPyin8BiVmyc777A/p+V4bz9PnrdQT9K/wB8OLS8kyiyOTLDTsWH2Yj/AIxS/im8q5CvU6NKgaxekAEhrq19QAv613xcAzoadSPuMM/EdPk8yrMI0aFwXbhbUizvjSS0Qrs84SSsLSzRO4B2J+o7/jgmagaNtJ5++/4jkH6HfEhk5VCSsMuZDdK9HSg/D+L74iScctHWG8z6D/0j+uO4TwMID0zB4uzDE1Hl9vaVNxt//L7nC6eKZgPUsF0Ts/B/ym2+b/jm9jt4KhZaaWSzs1OnqIPPyc17e+CL4IgBJ1yMaohpFoXuase+On+DD+gReJ5GC7QAsVG7e98HWR+vY4VPXpbrTFXHzWb42Gvfv+WHieGodCKDZDWx12SN7P337Ydx+H4ww5KgEaT3O1biuN/zwZQ9BUisZrxbKjyIUhJoaPWBd1dgvdbnEFnPGubpSmXyxBJ+aRd9IBNfve1j877401eiZcPr8pdW/qGx35FjtvxhWHpkCAKsMYA49A/qOcQ5x9FYszabxrnodOjKpMXG/kqzBWHIuNn1Dcc6dwcEl8adTbUogVGAuzGw2HJ0sbr6nGsg4GrE5bKx0ZB0rxR1Nwzy5iCJRwGjDEn6Bf8AfbDQfEvqEe7DLyCzwrA7X7Ntde2Nbz3RsvMD5kSG9yao372KN4qviL4dRyx1lnMRG4U7qSL5PzA782ftguNCpjeHx27wxytDGC67rq+42sXWILNZuXOZuN1hNqabQGb7XtQrf2537Y0Dwx0fRlII54kMkakGwrUdROx+vP44nQKFDFZxXELFvrKV0nw/KFZStHWTb7CiBuACTiifGLpn7P8AsuqQNYkoaBVqVI54HqONwxSfiL4Jk6k0BSSOMR6wxcMT6tPyqKB+XuRiZTbKUEhT4byE5WE+m/2eE7BQf+8QXpA29Gw7UcWfJZcxoFXcAtzzuxPY/wB98UDq+eXpM+Th8yozl9BJB0nQ7GtIOzM0g9V7Vvd4uXgzqv7TlVlFm3lFmv4ZXA4JHA/4HAl8BdMM+McTf9UkYAD0x2a2/wANeSdr2xp3wizx/wCmR3vUkoBANfPe354zr46MR1OtyDEjAdhtVn3Pp/QYs/w+zbL0CZ4y6yRSSMjItkFdDUB3B49t8JVZT4aquYb/ACn+/wAcY/8AGIK3UMoL8t3jCmTkhdb7C9gdzv8AXEj034pTyItRxMx2vTJuR9jQP2xSfiZ16TNSxyOqh40K+kMANyS1NZsXiqpWT3RevEEWQyOS8tEV5nX0qSC7mv8AEkY8KO5PvXfF48KTAZHKghdoIuBt/hrx9Meb+kRRnNwr1AyLFJodmLfwGyCeSQaraiL+mPSXRIYzlYTEhWIxJ5ankIVGkG+DprA5WFUP58vBLG8cixsjinVhsw+o/vjB4MvFFGqIoVFAChRYAAoD8sMpYAdqG/vX9cKQRkDYjjtQ/kKwqCx4rfYfcMMMes9EizUbLIkZJBAfSCymiAQT7WfzPvh0shH1++BHNGTxTfiMAFH8ZeHC02SVHYyAynUo3AVVI2F7aqG/N74uMeWkVQEe6A2s9u2+HkStqPGnsbN/W9qH54VMYG4q8Ny0GJGnNTLyt/hf/wAuBH1pbplYH7H/AGw5mDDcAfgSf64bOzn5kWvqcGmLaHS52JxuR+I/3xlHx1vy4UjT93q1ysuwNA6U+p2Jof6duMaOvlt30n8T/MYzn4vxloVRSWMbl9IUnUoQgn6UDf2U4Me0CntWZJ1rxK8sawRIIcuo/wANP4j/AJnPLHEGsRNACz9MDMcnAiBO11+NDf3+mIcm+mlUEK/bAx2RADQN/UD/AHx3AB7IaJdthz7fW8IZWAeWoIBPckc0TucPCDjoXF2RQkmXQHUAAaAsewsgfqcLYAGO1hDOY7juBWEBzHbwMCsAzmrHbxyscIwCDrjt4JHtg5YYBgx3BbHvgWMAGP8Ax7/xcpQv0S/o0f8Avi5fCIn/AKXCCCCGl5BHMrHv98WXM5GGRlaSON2T5SyqxXv6SRtx2w7DDABgXx3zFZ8KDRMKXVcW2x719OMXn4DX/wBNYk2TO5549KCv0v8AHFN+L3k/9RkZ1MkmhERSaUegHUx788f2L18Fo416edHPmnX6tQ1hEBrYUONt69zh15Cy6NkoydRRL99Iv88Yv8ZnhTNpHVR+UGdV21uXagxG9AAGv5Y3GhjA/jm6/t2k2f3SEAAd7Fk80De2BSYqM8gmTzXdVKp2A3I2G/Gwv+YH1x6U6T4iiy2Uy0c2zrl4rXkikAo/jjzeIhqMWX1uSuliaGrvYH8Kiu+Nbf4e5uWOJ0MS3DAtNI1rpgjUkkIQTYPB3wRryEr8GgZfrmUlICEWeBX0uvph/Y7Jf5YrPgjwL+yNI0zpIzVpKg+mr3Bbub327c4tWXWOUao5Awsi1KncGiOOQdqw20TTC6Bzpo/hhtPNJexI/H/nD58ke0hH/lBw3l6dJ2ksfYA4FQmmIRTt/EW/9R/phX9ucEVRH1s/rWEJMowO5IP9/TBvK2+Zvz/4xWiU2PBn0G7aR9dsPFkVxsQf1/TEDJlVYU1MO4bf+eI7NdPUeoQhmG4Pmsp/DShODFMpTZbHiPFA/jX9MYv1LNS5Hr588O8UupoY0JkJ8xdKhATsxkBWtgNR7Y0zJdYYHSEtR3MjseL4KWfbnFYzvhtJupxdQedlaNkYRsuoUgoKtqpQcnfVuThYyQ7izEvHHRTls/PBpKANqUNQpHAYcWCBdbXxiuhLNDf++caL8d3D9SEi7q0KUexKlga+o2/Me+KFnAtLRF1uB2+l9z74zNFwQOO4cRRRUNTm+9Af1wMAHsYkY4WxQc38TIACyQzuo/iCAfkGIJxEZ34qvQaPKHQxpS8gBNVewB98aYmeRqivg+rGLN8UM2QQIoVIs7ljYHbt2+2CL8TM98qxoXYbalIA53UA2QK7k4Wgtm1F8d1YwYePeo3q8wEUaGgBR2v3P5/nguU+I/UAbLIwHugGx96wtDtm+k44TjF+m/EfOMf3jRAAkGgb45HIO+J3ofj3MZhiiwr6VLmRrUUNtlsnc7c++KUL4Jyo03AxnP8A+JQRWaWOiK0hHB1A73vVbV7n6YfZL4kQGNZJY5EViw1Aa1BWrsrxz3wODQKaLwowYrhn0jqEeYQSxNqRuD/74fYgtCD5YH6YSbLN2K/qNvyO+HmABgsVIYyZZ9tOmu9k/pQwmyzjgRH7sw/HjEnjhGHYYmD+KfD7Z/rbRnVoLBXeJCwULChO/wAoPb1HGt+DfDoyOUTLqVLC2dgCAzMdzV3xQ/AYnQKx28IdCQRu5X8Af98YZ8c20ZxC/qJgXTWw+eQY3jGE/wD2hf8A9VBX/wAHf/1vhNjSMy6XmfLYSaFYgitXGxuq7nHqfwxmnzGTy85IUyRI5ULsLF0CT+GPK+VGr0hSz0eeFHuB3P8AdY9SfD1K6Xkv/wCvGfxKgn9TgT0DWyYNrvd/h/zjEutyt0rqDeVmJF8wedp0hQ2t2/duDYIGn5qujtR3xutYr/ijwXk8+Q2YiJcLpV1ZlYCya2NEWSaIPOGnRNEB4X+JkM5WLMDyZWIVSLKMTsAO6knsfzxezOoq2AvGHeKvA0+QcSwhp4AwK1ZdKr5tK+/cD2wyXxTI2ksfULBjJa00mgHBQDcbiifrWKSi+ibfg3ds9C3pLK2/HO+E5I0ItGA+/H/GMHy/iN1OmiAW1Xq71V/LfA4xYvCuZzGbdlWRo0UElt24I2oEHvzi0o+GS3LyjR3j333/ABwnO4B3v8P/AHw2y5kUKrNqIABbjVQ52urOHaoxv1EfTY/0w+ECSEEd/wASf6HBopyoNkfUFCR/PAaNtxqr71/P/jBxC3+b+X+2B0Bl/wAckV8vA6qlpIwsAg+peNzx6f0xjbTDSFC73ZY7k+wHsP543f455Rv2BGXcLMur6Ao4B/8AUQPxxhjQoIwdfrO+kDj237cE/ljKXTaPBswwMc1YGIKNuTO5jQZVy0roQNQEZPqoeri9ubF3iDz2Q1NHKVkVGf8AeK22lifUFFWLsH8cbqhr74PLCGUihv8ATHQ/kvpgo1wybL5DJ5YorkmRmtUNANZoK2rmiRt3I+2F/EnRliKieEKZFYq8QNBgLK6hRuzsKoj8cW3p/hqOF2mZQ5BtS4BIPetth3/HFgCK7rJVlQVF9rIsj6mhv9MVKaXOEpX3pgSa5iBlYWHl8abLDkgk133PGJPp/h/M5yKkia4/S2ohKYm9wwtvfb398bY+UXVYABPsOfv+eFo49sZZF1sx3J/DOdDrlkXQBukQLubNUCQKPBv79rxoK+GlaPQhMIKaTpont3YEXziwqlcfrg1YFKuDcb6ZH1X4dyea1lmGn0uqWSfYjtXdsWjo/g0x5R8v5rFZaZrCgoSFvy/bjvi6RubO2OyGheBy+gxIfwhkRl4TCvyozAbk9ybN97OJ/ET0MDVNzvIefYgH+ZOJYnCl0qHBNtXbBkY9xX9/TBgccIxJQC5vYYGs+2O3jgwAdEn0xwyY7gasAHdeMJ+PMmrOxCwKhQG+1vIf5HG6WcYr8YcmwmkzE0TFfQkNC0NKLZ2HFFiApqz+pVoL2Zd+2Kh/dAjYhmJ3axRG3yqQSK73j038PpCemZM7f4Ef/wAv++PLwFUK3aq9zfGn3vHqzwflTDkMrGwpkgjDD2IQWPzxKdlNEprb6YN5h9sAG+MGvDJOCT6HEF4n8J5bOj96pWQfLKgAcfQmvUv0N/SsT+OA4BmZR/CJQ2r9qY77XGP13xcPDfhaLJ7qSzkUWY+/OwoAbDt2xOg4b5mKSj5bgHtrWx//AJo/zxSfglryJZ3pwfcHSf0vDJOnyrdnUPpWFPMzQA1CPb5iFP5j1YTHUZQwtkK/RT/U4tWQ8Qy5Z22KmvrX9MGj6W4PNfcn9MZZH8Sc3lMzMkunMRLI1AnSyjVsAwG9DaiD98aJ4Z8c5TO0I5NMn/w5PS34b03/AJScJtoaihr4w8OS5nJzQ7Wy2LagSp1AGgSBY7DHlYjjHtkY8YZrJ6JGQ7Krshb/AMJr+mIbsuKoTM6dowfqxaz+RrAwi1Xtx2vAwhnsll73WOKCK35wMDFmQo6g/bHBEO22BgYRVHLIIv8ATDhGwMDACAThBpawMDAgbEZp9O5P2wtFPdDAwMU1ohN2cyhGpwPpf3/s4d3vWOYGJfS48D44TgYGEUDAOBgYAC4MpwMDAB04K4B2IBB5BGOYGEAhPkI2YOY0LigGKi6U2BdXsdx7YWB7YGBhgGhFYUvAwMIYAcC8DAwAcK4FYGBgA7eG2ajU7lA36H88DAw0Jma+O+kZNoZ5ViZJUW9anZmvhx/UfjjJMpKsy2NitbcVZr7c4GBjWWpJGUNotXh7x/nMpQEnnxix5ctkgdtL/MP1ArjGa9YzZlmlkqg8jsFu61MWr9cDAxnI0iM2FYGBgY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22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24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26" descr="https://fbcdn-sphotos-a-a.akamaihd.net/hphotos-ak-xaf1/t1.0-9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4339" y="162830"/>
            <a:ext cx="740215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solidFill>
                  <a:srgbClr val="003399"/>
                </a:solidFill>
              </a:rPr>
              <a:t>Research Centres </a:t>
            </a:r>
            <a:endParaRPr lang="en-CA" sz="1200" b="1" dirty="0" smtClean="0">
              <a:solidFill>
                <a:srgbClr val="003399"/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International and Defence Policy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Energy and Power Electronics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err="1" smtClean="0">
                <a:solidFill>
                  <a:schemeClr val="bg1">
                    <a:lumMod val="50000"/>
                  </a:schemeClr>
                </a:solidFill>
              </a:rPr>
              <a:t>GeoEngineering</a:t>
            </a:r>
            <a:endParaRPr lang="en-CA" sz="3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bg1">
                    <a:lumMod val="50000"/>
                  </a:schemeClr>
                </a:solidFill>
              </a:rPr>
              <a:t>Canadian Institute for Military &amp; Veteran Health Research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Cancer Research Institute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Centre for Neuroscience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Fuel Cell Research</a:t>
            </a:r>
          </a:p>
          <a:p>
            <a:endParaRPr lang="en-CA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9" y="4873294"/>
            <a:ext cx="2410804" cy="1605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5048608"/>
            <a:ext cx="2343891" cy="1579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53" y="3291347"/>
            <a:ext cx="2466421" cy="16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1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https://fbcdn-sphotos-a-a.akamaihd.net/hphotos-ak-xaf1/t1.0-9/p240x240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284339" y="35083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14" descr="data:image/jpeg;base64,/9j/4AAQSkZJRgABAQAAAQABAAD/2wCEAAkGBxQTEhUUExQWFhUXGBoaGBgXFxocHxsdGBgaHCAYGh4aHCggHBslHBseITEiJikrLi4uGiAzODMtNygtMCsBCgoKDg0OGxAQGywmICQsLCwvLCwsLCwsNDQsLCwsLCwsLCwsLCwsLCwsLCwsLCwsLCwsLCwsLCwsLCwsLCwsLP/AABEIALcBEwMBIgACEQEDEQH/xAAcAAAABwEBAAAAAAAAAAAAAAAAAgMEBQYHAQj/xABHEAACAgAFAgQEAwYFAQYDCQABAgMRAAQSITEFQQYTIlEHMmFxgZGhFCNCscHwM1Ji0eEVJENygpLxU7KzCBYXJTQ1Y3Si/8QAGAEAAwEBAAAAAAAAAAAAAAAAAAECAwT/xAAhEQACAgMAAgMBAQAAAAAAAAAAAQIREiExQVEDYXEiE//aAAwDAQACEQMRAD8A0PMRRuGUhkYbEaTpPsC1bj63hvN0tSE9VHbdGbYLzpfUdO3YAcn8BlnDVH6l29BkYaj7hSb1Ghd0TR++FXygJFrH6jZ1qfzO41tf4Wb7Y6DAis/nvloh21bLIAsg32YslCgaI1LXeyavuWWaceXIrkoWJ0uFFH+DetXtZo1e2+HUkugfK3e654r+FeO1Ha/YYbiYPcTFNbVTaTqLA/KVb5ZACN9rsfbDoRJxkKB6gzHlJNIPHFrw3a/V7XivyOjq6yQyhdFK0epgDW1tHduNqF0SGs4ko42ZNRv+EfQEkluKNDfezdHi8ckjuyDUfpFEAaSLJ0chVNjYKDt+OCgC5WA6CGeTzCAFlkjYKCwqgvbmqNGwNzeE9cqVHGQNNapSusEmxQt9TAnuTQ3v6Ey/UHUMoSWSNqXW1b+sLYZe2xrjt73hXppy5JcKsbjlHoFSCb00SAu9UB+PBwAN5unzxxuWca+SsaCEmrpg0bAnb3O1HnbDUdWh0mTNRPKsakMNccukWrK9M3mWRRBF1ZusKzdUDPqy8ksnAq30rVKS5NEURWxHFmyTgmY6fmZ48wEl/fBVWpI3IZNmoKBpqjsRYNCwecJ8GhzmGy0jMHhl8wDYHL6hHv8AwbHU9nYX3sAdxH12JVOXUTsAG1efG6kja6d10iiVFGr1ggisLdJiV4I9bkBQVJEYSzHStauDRJGqyL9Z4wWfMaZowqmRSzgUFNNSvVVQsXsFHyn7lJARXg7rWTjV4FZ4nVqGpjVnelNUqg+4re+94tHUOrwx3JLoalAbQdToDdDUu+5YVxuecVTxQYJSrnLyHNxhmAjUW6cOHsabDHg2y3dEE4P4PzrZuCV5pXUZdGV0U6afY2dND01sBV2bHAwv0of9WzqOafLEK5YapLYrps3oit9hQo7bLuThKLpWWMepZxIZDp8119Ky0B5lA0smlTuT/ABtwSRxylIGkMPmIyRru+6H0EFWLFuQDffvzhh4egvMZ4KQkuuQgkaWBZYxbgAKx2Y1Vb9jhiLL1HpfnxeS+jyi8ZTS1Noj3G4BN7cae/PbEfDkY5G0KylhQtxq1ah6aZ32YC9iN6v1HVgs2YjnyLyhWi8tdblTqIeNiWJANNTK4PvuD3GHM2p9UflCVFI5tGCgkG3BsgAmjfJO4G4aAjupZqSMMPLR/LKiMygvRLAFw5KsukmjpYi6sKDeI7oOShM6nMeWRIC61oj0hSdJQaRuTGDqXi998Ns3WYPlgPEsaEPqUADyTqZiqOQdIeNCSR353pOPKIZ8s+YeQRs5RHqPSQreXQIcjTqIpgoPFjbZWOiGTqAtm86WGBcwC3lvqf1a6A38tmIjqyaAXv8AxTnWfAcGdf8AaspM0ayVqjlRqsqLdDf1thvvZusVnxpkoVz2djhqyi+WqLalrXWLBpSvq/Otsal8P544cjEXZV9AFkaQSWrY9yW7DnEpXdjboyfN+DM5lGZ18yRU31QlvuL00arffCmW+I00U0BYFvKJVmcHWUcgshsnggEb36R7m9K6n4ofW+WVTrdWOqMi4NrDzEbDYhiBwCNyWoMep/DWGaJyNXmlmcNq4uyI/wDLXHYH6jA00tBafSxzNkusZRkDArIopgPUpBBBo7ggivzx558Q9FlyOYky8oAZTsw4ZTw696I/I2O2LplfC3UsjPI2VKnyQrFVYEyKzEWqsBfynmuNrxL5+M9byLPIghzkEhWPYjUKB8piwG5J2HYge5xLjY06MgRqN787VjYvhv46ZgsMxF8B2Pqa+5/3/wCcZAVKtTLupplOx2O6nuD2wfIZ4wyB1A2N1yPtuDt2xEJYsuUckesctmA4sEEHFXzOdzWVnUOsTiUqoIGlSfXqcnVey7kEUKUX3MH4W8TPMAIWi2Pylipobml3IG/14xokLK66XAb3H1+nt98btJb8GCfhmGeNPBU6zDMZOCY6y7sFiCCJkq9GhzsTZAH4XwJ7wB8Q/PX9jzhILKVSYfUadzwDvsf7Ng611Dq8WdkWMZeSGQDyPMGlV3F3TWXtqIJ7Aitxioda8Gz5qWV5P2dM0FJEEI0GQjuoZqO2+x+9XiK9F/pUPG/hV8hmWWXVJERqicbBxdANtSkdwPp74qxazew+2NP8M+LctKi5LqqiZLpJGWjESKrV8wr3HH2ww8c/DJ8qBNk9eYy2jWz2hZKs2dNal00dQHviGvRafspEUlDv+v8ATAwiHI7YGM6Ls9QPFG6BlVa4VjZ72djdkEDY0VI+mOyftAUOjMwv5HC8C+CNwfuTvt3vDeSBgQwu2NSqGUhhx7j1gUuoDg0RVEKT5mIjUiF11FW2ClHAJ0yK5B3B2AHe/bHYco4kzLsPMjSxVUTpN7+nS0e5vjb7XhE6j6HgHl6fSppD2rdWNDk7AHb2wSHNMdXoQHUKPmkkWQT6io45qv1wbMZjMIG9X7RZsABUIFcKap+K1emrG5N4VUOwjZ50kKFdWlTQRgz+wBt4ydvx2W/fEhJCwslS1/wKrUT2JJJFGvbb64ZIda64dO22leQaPzowBDbfoMIRzeWdYQavTrJo1xsAGOlr4azdmxgAEMRU6WRgbVmGt2FAahQOpQVYVVdhxjjZRpGcR5kBTxqpC5sg7qgPFrqFkFb3ws+e8xyyICwHqVyARe1hdWsgnYekXt98EzjsyKAh39IAZ1WuS4Tux9PzkgEjcG7AO5t4wEVZ1FBlaNRGSy8AFArWpocBf6BGXPGJQ0VHsIlR1JAHADldIG1NXfgk4VjJiuQSp5jHdpIgprb0qwqhxezDexgrZDzAWaNgGO5UiQAMu9aAG13R4NaR+J+gMX6v5bF4smxMn+PoK7G7LHUAhYX/AAknmxQFnzeayxbz5/Ph8sh/M0qQocNsGhLbEC996IvAz+SLHSwCvqB9YOhjoI1juEcUpH8Ftt7pZHMMpAsebGPQsbagEariZ60yJq+U6L9W1A3hDHeTghZhMipM0YBBDFWNhwwIdqFrR017XW2Knkmfp3Uf2cn9xmG1Rs2wJvUoYnYrqGixvup9sWSYK8ILAM7uQLXWzs5PpNqCuwB9Q/h29sQHibw9HmMqI44ZFkjZ1DF5NIZBvGkVsFDVQPpO1772pWNFn6tltUraB5cUqRshDMup9bFrH8LjYEiz2II2wXpHSyueM0jqRJWkekaX0UQCB6wwVu/cjjmL+G3WmzEf7PKzefCT6DSh1G2tW07ON9S2QTvteH2V6YjZppl3IZ/3blowI2jBIYDUrMsuoiyKLHmhQnaBnDDWYly5QrFmFkdVXemcKko07UGDiUcmxId8O+s9WbJ5SaRpgdA0RqNqPygsG39NE1vspw26nnZArOsRDqdcIlKltSgArRBoaGcEk8Mn0qsZaN8zNlYYyzwLqldwoYess4Op19LeRpAs2GY1vhsSDSZzXGEEc1TLl1USBlEhZ3klZypVRqKqSA29jY2cF8RdI8/phfQFMLFYdOo0nnFHJuju3ynfZBvzix+Hly/nTZ0yxuXJWPZ20JQpEI2c6RqLKD8xFkAHDpstqSeFn0pIZSAQXkJeRrJVd7GoAEbDvhVeh3RSerdbjj6nlZ5iBlpYVaVXGoMHiZDqXfa72P5b40Dq/ibKZTJo8IUCVCcuoQ0xr07Hjc96xjfUcs7QOzAmXKu2XzAO/lo7MY2A/h9WuMnjZf8ANh78OHDzJ5hOnLIRF6We9bliVF1q32oADa+MQnboprRduiwDL/uRbZmVC80xYhDqLEl2G4INkEAgkc4mMp4feVwVmpTqMkkTMCSCAFLK/qY7ltgdhZJOHnSujmVpJJUaMs+xOhiyqulTfzWbLUQK1VWOdS6sSVy2VtY1B1zKUNaa9CBmBdiLthdURzxbfon9O9Q6JkSSgiDNwzkSPIoa7CSbsrbdmFc4xnxd4azOWf8AaFkeWFHVwXcsV3BBZCSwW9gT7dsayOpJASHyrhEP7sKbtjpB8tW9Tsbo7AKOdtRxA5gZjPS+WWEcIA86NHCrGjf9yXAqSdx8xAKothQSScJrwNMyfPyPm2kzDaS9jWQVGosKHpBsn6998RchHcEc4s/xA8HP0+UOoJgkZvLN3VbhSwqzRBuvzIOKyR5gLKDqG7Dm/wDUB7Dv+eMZI0Qt0nqrwOHjAsVRIvgg7flX2Jxt/gnxrHPH+9aOObekDWSAauzzjBgRwTv78kf0w66VnWikV1AOk3R2+lc/y3xUJta8CnBS35PU0ciSrRoj+tEYgYkWJjbRxtq0upKKCNNhhdWNQBG/y+xvEP4X6/FLGNKFcxsSsbF1FiwCzNpWxfpJsfWsWROnSy+qaRQSGGmNF+Vv4S7DWxrupT7Y2euGK9M8w56hI69g7C/sx9jx+Jxb/C/juXJwNBKEzELqyiJrNBgbB7aP9P1xVOuQPHmJkewVkcEHnZjzzv8AXfDUy6iSQPoOwrtjBOmbNWh5ncx50jSALEGJIjjFKo9lF4GFsqYyoLHf7e2BgoD0JmMrIzV58qFr/wAPSukBv9ILNzV7c/cjkOU0HzYpJXcBVaSWUMhVDssiixQ1M2sUwJ/DCfUYVjdSUfX/AAggmzsK1xoTdnixe/IGDdOzTOQzxOG4XUpQA9ixPy/Tk2dz2x01ZhY6yXUI8z5ixC3jNtE4pudnU8Sod6YH8cHGWjZJApXjfzCDxt6gQbAIP0wx6nlvMNsHidNwUrUr87OCdiALqhvRHsVs1Gr6c1W4tcxHcbA2Rciit971iwRZIUcm0HRxDAARpclgAQw1WAedMn+XVvpYstAbbYJJnCzfvoGmTV6JoACwom9a7MOORzq2AwfMhlkBcM8aMNDbxhiRRtkYq4Iba0G9VuLwqHBJuQIqitJcIB9B6r3+p9tsH2Ahl4IpgTEVeVAdJ+WSPVvpKbsCbAJYVV7YWjzbaj5/7tkF6hSgg9nU8Ntsy2tqeNgUMxkRYaQIQtlXCesat6FfKB2YEdt+2OxyPx56TKAp0ylGKk7KC+lSLPdtVkkAXRwMB7m4ySQgWKxq8xy3qDV8ukkE2a+YfTbEBFFDExW5BOBquMPybARStRiyxIBINfc4U/6o4Vh5OgMWBMGqWO7ouY2KkLZayBzX0OH/AELp8MpUgAPQ11bA7Vy4Vwfqy3R5NnC/RjXpZMwvyik2htLFdNltJZlLkev6gkCvmIN4GfzQUHMrEqkA/vpHumJKkaFAAcG1NsK73ti7S5VWXTW35V9qxUepTCCR9dFJAFIdU8uS7UrJYs+mgCNzRBusJO+DqujPIyxeUZAhkV0DFQGJI9OoNtppZNWw22ba9sDo/WkkDrJDJRBHmMunZi1bli7WSxNrvRvsuIvquaGWfyWy7xxTMT5moMFqi3ljQWGwvStH+IWSLX67mpoU1mNQrVHHdaVWTdRQYk6iFUsGrehRrDArPjmH9kzcebyimMxlVolCthN7IckalIGmrOl97vGh9D8RQdQRJoxGZVUlkPKORRDD22Is8g4ietwDNQmEsWjmijOWzOq1LSbLG6BQFF+kMN9JN0ec26JkzHF+2w2k+SdRmIWJN0wAkNb12YE0NF3jPjK6jWus5w5WH9o8tBGr1JHdNWplURNVUOQgAoHnjDGPrvSjlXn8sfu1EWgao3AewqrZFD1GnHFXfpFIdYWLrGVjngslGPnQ6iSAwCliq36wosUNwx3xDdYkTL5yLy445PKjCzBbIkgK7g2xBcCmA3NqoHO76Is+Q6bNJDG3ntGyrujOSwsmv3vzsQLBtq2PpFG3fSmii83yVsK1FyppbJPpkbZluiTwpN9yA/h6nHIkjs7eTpUrItj0ndaNkOzDsBdV7jDHrTs3lxM1ZaRL0A28grfzN1paq69O9EjbFCM28e9SnaefKwy60kXS2yHV6tYjUx2W3oamANg7gYtvwz6flSw8tblihTX6aC6iSoPfUdzVmtyaujTvHcYTNtDAzL5SAai1BY5IwXjs7Ku4oUDueb20DwwkEUUwachphGNeq2JCtsgNnUQb5J3wlu2N0qRISZuSVnLuIsuKCqzGNmrl3JX5GFFdJ3Cm97XCPTenKS7KiHWyhI6oxotUTRDIDRav9QFCjbfN5wOuuPLZnMGzUkjeTpBFFkoal2JpggI3o4js91NOl5czpBll1qdAQvI8kz3sXLWQtEsSL2rbDuhDnrHWF898pCgaZDqlmlbTBl1I2bkrqIbZa53xXsx4syuVTycpebkJssdXkayBbG/VK13xtvyKFVro/hTMZuN81mcwsUTtXmZh6WR7JY1e9EfnxxtePBXQUysaztFlJEJoZjz3LHlR5aGMKlsQPmBA3PFYjJsqkio9X6VM0b5zq0kgFaYY9lZiwtY404iTaySNgp70cZ2GMUnsVN1+u+NE8ZdYPVuoRR5YPIkasEQnZiuq5Px23J3AHviw9b8Cx5jKokeRzEU6pSymWEgkWSJF8zgn2Fgn8MTV8KTrpl+Y6M7Zf9qhAaMUJaosjd2Kj5UJ/K8Qtb8j687YsfQ87P07NMGqNlLJKJFJUrsCumqJ22Pe/bDvxh0BBEmcyep8o+zCwfJkvdGr+Eng/h7WmrVopOnsiPD3Xny0gZDS3Z/SjW/cfqcehejdehnSo5kcgCytc0DRHbHmSOM1fA9ziR6Nn/2aWzrsirX0mj/v9MVCdafCJwvaLp8Scymbzy5cxxpKrIGmTcsrKPS23I7E8YN4p8H5TIZSV9LvIxRYnYghfUCTQA30Keb52xXMx1uA5yLMvqYAASIlrRWwCpBG3G1/e7xZ/HniLKz9PKRtbl0Ye9Anm+DWNHi02RtUikZPpLOisEajxuP6kY5hjl5DpG/93jmMbXo1pmvr1qSnLzSSIoJ0GUk6d/UbbSaDE6aN6aIGHOQJYuT5oGoEWxJIIG+kE+mt6utzivLm2cufKVjdhVQaDsLDqpA3r87xJ+HsvIqykgxtQI3razWmjY9v/LjqjtmDLfkUJMi62CrR+dgBdg8tRF70cHzEjttYIAsM6pJd3xYNE13OB06MlnBBalUjv3az7fphS9PBO532rv7jf8v98NpEJjT/AO8WZIHkLDMpZgUaMhiVuyQhrcqd6N2Nu+HeT6lFmi0RiaOZfnQMBIDXIDjSRR7MT9MU/qU8muxmmiUSMG9QWgGIbSB8+w3sduTxhLp80Riby7+ZvXKVVzSjdGU0jqZDuN/UNuQM2q4a9LsmQSFm8vzWYgMwXTrIr+NDTMPwPPYgVDZl4Fm/ftJrQb6XZyAbFNZbTt7Eg/Y7tcv4lnFxzeXmYdZGlzoda31RSEAmu1gG69QxLZeVZ1CxSx5m1P8A2fNaVnGmtlkHzfdgw43wXXQxBF1CIsRFKkjbUdSJMG+Wxq060rYjmuCaFT2Uk8ohKOpixGzG9/8AMR2B7+351LM9Iy7vop4Z2ZWGXzDrpogghNIIYWSdAIPtW2EpGbKljG5WgRLAwKI6G/8ABBOqNxv6jua47YOg4mip1KPSWLjSvJsbWa/ntivdSzUmYMiQ+VMpQK0UpQsm/quLRqII766PPHNfTPlAGjDT5WXUFVE3HvGdNtqAsji6BusFgaOSdEeQvGYhJA4UoyqbFB0og82w39N78YWKvQbrYv1fNxnKmPMZZ0QcSw+ryXXT+9Ctusa+kgKSNJ7DiO8H+J2YDJZgR6bXyjJE3l8+llumETfwk7oSBupFT2RkkiNXJmInJ1xu+t0IBGqNz/FVAoTv2o3qqHWPDJXLxvk5YZ4SzMitswoklI1sOG41x3RIJpdwU1Q07LblVjKLlsu3lMHeFhNDLGdDs8gVBJQOkEkb7+m6vFIzkcvSOoRZoAvDmhTqbYlXKl1IHLiwd+SWxbOnSibJw6vXl5NIV5TZiltD5UrNuyh1Kq59wDexNe8VqGAypARk1OGVGlaMpahdVktEZSFvTa0S13hPgLobxN0iXo2bXP5MEZZ6BTsurmJx2Qmip7Hb2u1r4hyeab9py3mCdIDI3lQhn0atJWnGkSAjnnT9CMIeDusN1Hp82Xl1K/lujMw1GnBKSC9m2PB/y/UHGa9I6u3S5crmPIPrjdmJc24IK6K0gLoar2NnvtieD6ab4fGYj15YGo0LywtoRyqFqaLdSqlWbYCvSxGxU4kupftkimOAgy8l9Kx+WhbhCVvW3v2AJG5GGHirMNlzDmom/wANj5sfOuKX5vls+mrUGrr32Mf1afyHlkiMmYzTRSyeglUjy7KAryP3YLHqUKL1E7b2bdE7KTLl4F6u8WYeOWHzikhvSoFC7YsTqB5o83vd4t+VyqzZp5cr5rIAqRAEhAhiSSyDZ9WrTuK23G22KUPMAQksSBqbYW1b2eN+5xu2R6jlulZGNMzmUm2YxJlwdTHUSQG1Endq1enEwZUkSueM7uxaSLylU+YZU1aFAPzbgJsLsjc0ANsZ51LOt1LNIIY/3UeyDZPSK1yttszVtYNekUTdueo+Kcx1VBlo4ANTEshaxpX5SzE7ni7HIFYvHhvI/sOUtljbMtyWZgpQMKB9PoAUmlrc8XeG98BaHPQujKxJIkjdEC0y+kJ7RspKFSU30kHbfnGf/FTqCTyR5WBkKKnmNVFQzn0j2LEWxsfxLXe7r4r688eUaebTHCo9EcTgmVyfTGxZdkNgkUCN7xmfQYWL/trEl3YvrZkAaQG7AcHZSb79hg23QKlsvfw+6KuVgDLHG0jgjUzsKANaDpjNeoG9zwOwGLYk4oEvl4vszMAw5CgqhbnsfwxSOq9R6gsUc5zUkeXkLB3OgaBrIBQKqmQspFVueRyMcTqCFzoDpDfzLQlmB3uVnFopN2gFm92PGKUfQtjP4mdFy895iMvJKgYSBUEYYKPlJaja2P8AMSLHbbPvA/iQ5VpI3CNl5VqVJCdJUc0N7YjYAd6++NezUsQiAjjA9KkqVUbFA3aPSef74xlfjHoOiQzxARo16hR9JNAkUOCSNgOT9sKUWv6Q4vLQ18T9JjgeOWA+ZlpKkisHUNzcUm3zAg88gffEJm8800xeQnUeygdtggHYDjEj0Pq2lXyrsWgl2Bo2j/wuo371YH0P3iVyxEpUEBlJ9WoUCp3Nj64yf0Wvs71XJSxPolVlZQPS1WAdwDXHvX1w0iS+4H3w46ibcnW0hPLN3Pc2dz98N64wmND6GdVAGr9DgYZE/XHcIDTocqbAekCeruSAy7E16Rdj674kelZkfvNOknSDdXvfBuyff8cLZDJQeYVzDNFXqalBvcGwxJDE7j5fbntzKyRiSbyYyE0itd7j/Vvzxt/7Y7Y6ZzvZcsgb1GxZXgCqo7dvr2v8MdVdzZ+p2wjkDtfBaMHj7f74PLJp9V0PevtuMUZlB6/071SFmWjO1KChYks3uwKj+zxhGDcqmzKErvoB9jpABIAALAb6TRO2JLxLlVuQuzV5rH5bAssAObA77bnDXoioFBC662U2AV3Y6v8AKeO9AfTGTRtFjuNKUCiV7PwQQbK8AE0e97+/GEJMor0rgkCiaruLsG9jVEH7+2F8vLqJfUz6iS6sXBbjkrY9V1e/bHZZgwBZdJBA1cLRIBoHvyeffB4NRbKdbfT5GajGbhAoJLQlAr+CRm327Nub+bE9FLFm4zHl5fPUDaCclMxF/qjaSi4G9B/SeNQxUpVUEg0e+3YVtvz3rfa8EcRWoMbbEEUBqU9tLfMD9qxFA4+if6d0h8tIQIZMzE/+Kq7UVoqQrEFJQd/VWoHa+TKdNg80sy+sAu+XkUNur/4kD3ukqNvpaudv4qpsHVMzFMrwZl7j1KBMfNB1GipOxIveieR+dq6H1mGaYyRt+x5tq1oTeXzDH37a/qKf/wAWBOuEzi/JKdEzH+H9A4+m1jFI8G52czz+WwK6S7B7ZJvWLV7J0sFb0lR6aFgjY6FD5XmgMDBOLJhPqDc28VUXS25XjawMULPdKOU8nOaQFTMSiRlcFWjYnRp0k7hSwH1q8VJpmaRIeEcyq5vO5AqfKzKtLDFId0fTTwvvyCNqJFIGBIYHEN1qWZv2qB5BI+Vy7KXYkOYyI207j1aZAAG2J2vjdvmZZYM9lM3N6XlbzNr9MYcJ6voUba+wG/tJeNZDB1OZ/R5MscYkAX1GDMF0m9QNhg9sDXJT2o52WRfwz8UfsuYSBU/dT6NTOTYkC0Sv0J7GuPti2/F/pYmgL0TJBUihe0ZvzGIrYc7/AOjFL8X+D2yUbzL5ZiXML5DCQlyum1FVp5uzza8EY1X/AKjHmOnftNt5axlnCAMxCqbQjvR5G3B7XgjymJ9tFN6TmZM3kssYtRlVly8zBqWMBaMh4Jd49Is2BVbE796xnsxkcvmYZAJYJI2GWzErAvocEGM2LYg7i+QQfpiu+E+rP0vMFp4JEyuaW1jYWdOo6DuNyFNEbcj6XP8Axy6jFJHDGuouumQEClVHBFk9y1ACuKPvWDLQ8dmKSNbXXfjFm8G9FbNTKgAG9aiLC96C8av/ABH7++K3EBRJ1cekj3+vsPtjfPB3S1TKROuiWcxLJIrEuwZo3l1MCbLtaKBvsL3xMEm9lTdEjkocr02P1I1NRVR5bNLxch02QAfd65rCuZXzAcw7FUCNIxePZEBIpDdA0t0BvyecNG6ZlCZszmJ52URjzPMjaIKRZ9GtQaHAQA1W9k4z/wAR+LJs1KI8qJFijIWBQ1BtQoSS+o2TvSbVe/tjZNIzpsV6z46y3UEbLywyRRAfunARvL2oSEEgd6NWaJI3rFnz+ahWHLxZOHVHFarPIB5TMxW5FFgzGwdzSWTuQMD4c+DsujrJn1jbMSL5iJdIqAijpHpZyVLG7xa/H8ETxxLGUD6+BzRDb7b0G/niY25KxuktFF6pl1zD5OV5H8yQyK0krGqFAFBsqJ3pex7nEpk/DsYKq2ZhI9gTX5/0w1n6WZDl49auDl5SjEVRLbc70LG5+pGGMg8pUiMelo9QZwfno0CoobbHv3xqqIqT4yT6mq6WKwhd9HmAsS+hSosMxAFAHbEXmnWERGUq0UtrKpW6jZgGF0fVQuwLHbE11pEijgXYa4Vcm2JLEEd2qtz2GIodIOZhkKlQke51ntRJ/l+uG6a0UubMu8RZBYZWCEtExJiJ2LJZAJra+xwwnymlQ2tSW4Uc17n2H33xofU+jLmcutfPGp0G9t99JA/sYzt4GDeWFJcEgit7GxFc7b45ZRxZsnaGzNvvhQNqNkY5DlyzhNgSa9Wwsmt74w8zHSnQlSKZRZB78bL3PPPGJoLGuke/6YGND6F4PcwIZMi7OQSSdIO5NbE2NqwMar4XXTN/KiSzBZm9akMvZtRJFatywNc3f1+uH3TkABvSdS/wMCeb39tqFH7++Ecvk2lMaov7xtvmot2C/NWw3sgc/bCmShZnbStEAhgDe455s1t9d99sdC6ZMtHTVINHb9zvvZv039sOyvA3sCwdX22o8H+e2EIZ7kAplXyyVDAFtypJZtrN/wB7Y66cEHc1sR/L+xzhkFG8URamzHYrICPTYN3d/wA7/DDfp8Pp2HCNvY76tqHv+PGJDxOhMk57hkOmuwFkcG+x47YP0qCwEYoVZWB1UBGbYAjiwR9N/bGdGqdDdWOheLF+rjj/ADAbsD7kc2O2FXU69VIBfIAquDQHfe6ofKee6kmVQRoZNYNleSwZdTGlIFUCG29zf2XiVVSkBFMDWlrFnayODxt7njCSNchrJAzGlViRuFPAsDc+23f/AE4TzGXK0So5ugQaPJHfav6Yb9Rk0ojAW70RfpstXp+gCnUb7EdiMGaFjTNFVi60emyAK2FEbgbf5gdsJlKQp5W1kDk/3zxf64V6FGJJzHIgkUpw3yiwORwb22rjDed6ohDQjU8MOENnYCt0b8jhz0htGb0kBSdQIYMCK24O3uPzwR6T8juJOZeHMJGEAGahLNUEkhV0KlqbLzfMjCttR54KjDDPtk86rwwyGHPNVpm1aNmI0kLIyVHI9AaWYMa3+uLL0lKMXHzvxXs/txio9e6O03VTGvqV4VdlFerQSSoDbaiEH1q8E1RlFlgzHhQIiT5ycvDDlTCY2VVpSulj5l+reqP5HFQyvXf3CtmI2dcvIYUkloDMQScwPq4lC6XB4BAsjDTMddky2alhyU3mZUkaYZgzo3pBMdSbp67HuD9sS2W6onUYEytQZKMF2kRhZfSDXkWtNbbk3qBB57wVVEj0vOZI5OWPIvIsMOqbMRzECQqq7xofkKuV0nf0gn3FQ/wg8aR5f/sc1qHa0O9Wx+X3HPt7k4zKCwdzX4/nW+94s3Q+iSZqKVkjaoyp1rtRJACVXqc3fOwX85i23RTiki7+JeiTlqzeZzGZ0eqLREip6uLckbkLR0Lse/uj4Z6jlc6i9Pzo0anUQ6CS2lQW8t5CCa1C+2/YYiY/iBm8uY4J4/MSLQzLMnroG71HeyOD9uRit9b6tHmOoNNl4TErMrIibEsqizXYlxe3vxeKclwSTN2g+HWQWGWFIzolBDAyO29ABwGJAYUCDyMV/L5AdOTVnCFVFijEwtdlBLeWEY0WCotgam2vihA/DDxdIuYmy8pdzp1Il/KU5jXU3seK7HDHx94pbq5gy2WglJBDsGsaWOpdLbVQG+q6wXQqvQf4njMZvOx5WKRHienQA6UXUSdTWTwpvXwb2F7YufQ/BsOWhijQa5keKV5VBJYI90q/5DuP98Zrk4Dko/S6iQyIGLPpGwJ02tGgVBAvsCO2NV+H3WZs1EXZy7ol6CdJcliNTEigPSaIG9nit3Xlja1pjSXw5mXzEBCeSIY1jDv6lkA1XuK0GmIogmyPY4lvEXht5fV+0RIFXgt3sH8qsflhXxnnX1RppYKilyQ4vUVYLtpIYaqNWp79qOUeKvEv/a44NOnyTsy6aYtpAbYCxpsb/wCYnFJ6ysTT9FszmWkjWLS0b1k5wrBid1iDChVaOKN9vzPluqpojqKKyq2GjDcjvqsmjtzz9OJeDpgEuSjb92pgcFQx1FvLAogrxXf9B3mumeRqLywxq6kaWj8xrpatjpA1bnbfkYrJJeyVFmUdfcydQSNC51mFVTjQqKF3GojYBmoc2eLxKeKMkYYNCs/qcauwsBjuNX4iwAeReNBlyOVObgzClAI0kU21H1BAtA7mqI/H64V8QdCymch8ouEGpWLRkE0u1b322xnlRfTIsz1uPLRDZ2YA6SAKDFSQRY30kgn6D6jFJ6vnXaRswjlTNqLbC9V+rf683zvjcvFHgFZMvBDA1hBKLI3pgXXat/WAt/Xb2xR/ij4QgyWUy8qF/MNLpYWNRRCfotBSaP8ATCm7QRu9mTOMWzwzMcxpUkrJE6urXQYXWlvcjsfviu+Y8mldOrSNgLr6sa9zuT3+1DBstP5TEMqsCbNHf/ykH9O+IhKmXJWjesv1JtIssTW9XjuM7X4iqoCiJ6G3zf8AOBjs/wBPj9nL/nL0TsTbEBhvzYNgjYcgA7b3/Zk8lm2TXGrlkZSdKOKJKjlgoJqqIFgbDvibyPg+TUTIp00QtyLqHpoDa1oH232/NpF0mWNxpiYqCTuh5HBNiiMJNMexPM9QXL6XnD7R6Dop92C1uSBRqx98SkR1962B3Pt3s/jg0PQjKiiVAtAbGlvbjcbb/TjbDoZPyzoVQPTXp9Qr2+uC0Kil9fhIllsjcpQ3o2FvcbffjjEf1eZ4FibSHWSx6RQ7itt9O/0+Ue4xcpIykzkQliQKY7jb2HAP++GPiHwvNm/JkaeOPQptbPLV/lBG1H3wpcKRAdP6vrYoWdm0s+klSoJWSQgUoNgtVtV3wNqmGa2NM49fA00CrKONP0v74N0PwK6yMfNifUr8GSyzK2/ycAkHk3+GLjD4Kh+Z9mskBTsPWSPm7kEX+OM3JIvGzKOmeHsz1DMUFdYwo0ysrNGCgVTZ2okKNlN7KDwa1fK+CotAWV5HYCtQIStlGwA49I2JPA5xYZcqSAEdowP8gTj2plIA+2EXyswDaZ7Y/KZI1YL+CFL/ADxnky8TL+udKWITR+Yx0CWjqYk/u5yNdeng/KB3b3xFZGIjOvVtUku7Ek+mVxydyNxe+9WcWbxNl0E7+erNIVt3jVgtmIi1Go2AKO/1G+9xyZvLrmBHFA+8jkvL8wOs8bmx7WcaR20ZskIOoGKISadTI7EJuA23G3HPtjP/ABX1CYZxMyr+Uzxo4VS1oaK6Qas0VP5kfTGpdP8ALZNN2NZ3PvQNfbjGXfE3KASwuD/3NFuKqR9vSK74fycCHSVHRUHU8lCqMR+zRM+w3/dMxdtr1Fu598Xzw74QjnyOXjzMaOgjUqH1FkLi30U1I19/puPdLwj03LzTRTkOZ1yeXUMD6VUxL+bE39KxafCeXWHJwRE2Y41Q7Vug0n9RjFukWunmbxL0E5XNzwXflyMA3uCbU9hZUjYY9AfBjKBOlQkcyNI7ffWV3rnZRjGvi7/+75jexaHe+8Sf3+ONn+D8v/5Tl+RvL/8AWfEI0Jjxb4PyvUI9M6eoClkXZ1+x7j/SbH0x556llWyTT5dfTIGaMMiFZHUMady1lAykH01YIrbfHqDzx9fyxg3xolki6iZI5PLMkCBQuzm9SnfsNubvtik6E1ZlCWrA3TAgg/Ub3j0B8CvDiLlGzEkYaSY0GcX+7U0AAdgNasfrtjDH6c6kWK4O/wBfcc49S+BfR07JqKI/Z4zYPJKAk/iTeJVjZmXxVjSB54o4I2Epj0grsjOhtl3rVtx9fbl78EukTaZnMlBSYzsDZpSNJHYWQdzuBsN7b/GjNzEZgWfKUwEbH0sUbdWHB7b7kMR9tW8O6VymXCKFUQx0AQK9AxrOWl+GcV0rHW8wYJI4JLJmiWMMrVbKCNW4sXd2LIqzeMAgy4OcAjtw8l8adP7w8jvQHf3x6o6xGZYJYwNJdGVWO+kkEBqHsd+Rxjz31jw6+RzYTzlagllVr/EWU+57RHf/AHwk06G7RqPXZYE6nlkAbz44W1GyFKV6QN6u9XG/F9sJfD7rX7WMw0bMY0dSLWq1g+m2JJFrfP8AFiW6p0wS5rLTLptQ4ZmlOyhV+VLoGzuQOwvth10To65MOmVyqxB2tqLtZGwJLE4q9URWx6499/wxF9TyaPyin8BiVmyc777A/p+V4bz9PnrdQT9K/wB8OLS8kyiyOTLDTsWH2Yj/AIxS/im8q5CvU6NKgaxekAEhrq19QAv613xcAzoadSPuMM/EdPk8yrMI0aFwXbhbUizvjSS0Qrs84SSsLSzRO4B2J+o7/jgmagaNtJ5++/4jkH6HfEhk5VCSsMuZDdK9HSg/D+L74iScctHWG8z6D/0j+uO4TwMID0zB4uzDE1Hl9vaVNxt//L7nC6eKZgPUsF0Ts/B/ym2+b/jm9jt4KhZaaWSzs1OnqIPPyc17e+CL4IgBJ1yMaohpFoXuase+On+DD+gReJ5GC7QAsVG7e98HWR+vY4VPXpbrTFXHzWb42Gvfv+WHieGodCKDZDWx12SN7P337Ydx+H4ww5KgEaT3O1biuN/zwZQ9BUisZrxbKjyIUhJoaPWBd1dgvdbnEFnPGubpSmXyxBJ+aRd9IBNfve1j877401eiZcPr8pdW/qGx35FjtvxhWHpkCAKsMYA49A/qOcQ5x9FYszabxrnodOjKpMXG/kqzBWHIuNn1Dcc6dwcEl8adTbUogVGAuzGw2HJ0sbr6nGsg4GrE5bKx0ZB0rxR1Nwzy5iCJRwGjDEn6Bf8AfbDQfEvqEe7DLyCzwrA7X7Ntde2Nbz3RsvMD5kSG9yao372KN4qviL4dRyx1lnMRG4U7qSL5PzA782ftguNCpjeHx27wxytDGC67rq+42sXWILNZuXOZuN1hNqabQGb7XtQrf2537Y0Dwx0fRlII54kMkakGwrUdROx+vP44nQKFDFZxXELFvrKV0nw/KFZStHWTb7CiBuACTiifGLpn7P8AsuqQNYkoaBVqVI54HqONwxSfiL4Jk6k0BSSOMR6wxcMT6tPyqKB+XuRiZTbKUEhT4byE5WE+m/2eE7BQf+8QXpA29Gw7UcWfJZcxoFXcAtzzuxPY/wB98UDq+eXpM+Th8yozl9BJB0nQ7GtIOzM0g9V7Vvd4uXgzqv7TlVlFm3lFmv4ZXA4JHA/4HAl8BdMM+McTf9UkYAD0x2a2/wANeSdr2xp3wizx/wCmR3vUkoBANfPe354zr46MR1OtyDEjAdhtVn3Pp/QYs/w+zbL0CZ4y6yRSSMjItkFdDUB3B49t8JVZT4aquYb/ACn+/wAcY/8AGIK3UMoL8t3jCmTkhdb7C9gdzv8AXEj034pTyItRxMx2vTJuR9jQP2xSfiZ16TNSxyOqh40K+kMANyS1NZsXiqpWT3RevEEWQyOS8tEV5nX0qSC7mv8AEkY8KO5PvXfF48KTAZHKghdoIuBt/hrx9Meb+kRRnNwr1AyLFJodmLfwGyCeSQaraiL+mPSXRIYzlYTEhWIxJ5ankIVGkG+DprA5WFUP58vBLG8cixsjinVhsw+o/vjB4MvFFGqIoVFAChRYAAoD8sMpYAdqG/vX9cKQRkDYjjtQ/kKwqCx4rfYfcMMMes9EizUbLIkZJBAfSCymiAQT7WfzPvh0shH1++BHNGTxTfiMAFH8ZeHC02SVHYyAynUo3AVVI2F7aqG/N74uMeWkVQEe6A2s9u2+HkStqPGnsbN/W9qH54VMYG4q8Ny0GJGnNTLyt/hf/wAuBH1pbplYH7H/AGw5mDDcAfgSf64bOzn5kWvqcGmLaHS52JxuR+I/3xlHx1vy4UjT93q1ysuwNA6U+p2Jof6duMaOvlt30n8T/MYzn4vxloVRSWMbl9IUnUoQgn6UDf2U4Me0CntWZJ1rxK8sawRIIcuo/wANP4j/AJnPLHEGsRNACz9MDMcnAiBO11+NDf3+mIcm+mlUEK/bAx2RADQN/UD/AHx3AB7IaJdthz7fW8IZWAeWoIBPckc0TucPCDjoXF2RQkmXQHUAAaAsewsgfqcLYAGO1hDOY7juBWEBzHbwMCsAzmrHbxyscIwCDrjt4JHtg5YYBgx3BbHvgWMAGP8Ax7/xcpQv0S/o0f8Avi5fCIn/AKXCCCCGl5BHMrHv98WXM5GGRlaSON2T5SyqxXv6SRtx2w7DDABgXx3zFZ8KDRMKXVcW2x719OMXn4DX/wBNYk2TO5549KCv0v8AHFN+L3k/9RkZ1MkmhERSaUegHUx788f2L18Fo416edHPmnX6tQ1hEBrYUONt69zh15Cy6NkoydRRL99Iv88Yv8ZnhTNpHVR+UGdV21uXagxG9AAGv5Y3GhjA/jm6/t2k2f3SEAAd7Fk80De2BSYqM8gmTzXdVKp2A3I2G/Gwv+YH1x6U6T4iiy2Uy0c2zrl4rXkikAo/jjzeIhqMWX1uSuliaGrvYH8Kiu+Nbf4e5uWOJ0MS3DAtNI1rpgjUkkIQTYPB3wRryEr8GgZfrmUlICEWeBX0uvph/Y7Jf5YrPgjwL+yNI0zpIzVpKg+mr3Bbub327c4tWXWOUao5Awsi1KncGiOOQdqw20TTC6Bzpo/hhtPNJexI/H/nD58ke0hH/lBw3l6dJ2ksfYA4FQmmIRTt/EW/9R/phX9ucEVRH1s/rWEJMowO5IP9/TBvK2+Zvz/4xWiU2PBn0G7aR9dsPFkVxsQf1/TEDJlVYU1MO4bf+eI7NdPUeoQhmG4Pmsp/DShODFMpTZbHiPFA/jX9MYv1LNS5Hr588O8UupoY0JkJ8xdKhATsxkBWtgNR7Y0zJdYYHSEtR3MjseL4KWfbnFYzvhtJupxdQedlaNkYRsuoUgoKtqpQcnfVuThYyQ7izEvHHRTls/PBpKANqUNQpHAYcWCBdbXxiuhLNDf++caL8d3D9SEi7q0KUexKlga+o2/Me+KFnAtLRF1uB2+l9z74zNFwQOO4cRRRUNTm+9Af1wMAHsYkY4WxQc38TIACyQzuo/iCAfkGIJxEZ34qvQaPKHQxpS8gBNVewB98aYmeRqivg+rGLN8UM2QQIoVIs7ljYHbt2+2CL8TM98qxoXYbalIA53UA2QK7k4Wgtm1F8d1YwYePeo3q8wEUaGgBR2v3P5/nguU+I/UAbLIwHugGx96wtDtm+k44TjF+m/EfOMf3jRAAkGgb45HIO+J3ofj3MZhiiwr6VLmRrUUNtlsnc7c++KUL4Jyo03AxnP8A+JQRWaWOiK0hHB1A73vVbV7n6YfZL4kQGNZJY5EViw1Aa1BWrsrxz3wODQKaLwowYrhn0jqEeYQSxNqRuD/74fYgtCD5YH6YSbLN2K/qNvyO+HmABgsVIYyZZ9tOmu9k/pQwmyzjgRH7sw/HjEnjhGHYYmD+KfD7Z/rbRnVoLBXeJCwULChO/wAoPb1HGt+DfDoyOUTLqVLC2dgCAzMdzV3xQ/AYnQKx28IdCQRu5X8Af98YZ8c20ZxC/qJgXTWw+eQY3jGE/wD2hf8A9VBX/wAHf/1vhNjSMy6XmfLYSaFYgitXGxuq7nHqfwxmnzGTy85IUyRI5ULsLF0CT+GPK+VGr0hSz0eeFHuB3P8AdY9SfD1K6Xkv/wCvGfxKgn9TgT0DWyYNrvd/h/zjEutyt0rqDeVmJF8wedp0hQ2t2/duDYIGn5qujtR3xutYr/ijwXk8+Q2YiJcLpV1ZlYCya2NEWSaIPOGnRNEB4X+JkM5WLMDyZWIVSLKMTsAO6knsfzxezOoq2AvGHeKvA0+QcSwhp4AwK1ZdKr5tK+/cD2wyXxTI2ksfULBjJa00mgHBQDcbiifrWKSi+ibfg3ds9C3pLK2/HO+E5I0ItGA+/H/GMHy/iN1OmiAW1Xq71V/LfA4xYvCuZzGbdlWRo0UElt24I2oEHvzi0o+GS3LyjR3j333/ABwnO4B3v8P/AHw2y5kUKrNqIABbjVQ52urOHaoxv1EfTY/0w+ECSEEd/wASf6HBopyoNkfUFCR/PAaNtxqr71/P/jBxC3+b+X+2B0Bl/wAckV8vA6qlpIwsAg+peNzx6f0xjbTDSFC73ZY7k+wHsP543f455Rv2BGXcLMur6Ao4B/8AUQPxxhjQoIwdfrO+kDj237cE/ljKXTaPBswwMc1YGIKNuTO5jQZVy0roQNQEZPqoeri9ubF3iDz2Q1NHKVkVGf8AeK22lifUFFWLsH8cbqhr74PLCGUihv8ATHQ/kvpgo1wybL5DJ5YorkmRmtUNANZoK2rmiRt3I+2F/EnRliKieEKZFYq8QNBgLK6hRuzsKoj8cW3p/hqOF2mZQ5BtS4BIPetth3/HFgCK7rJVlQVF9rIsj6mhv9MVKaXOEpX3pgSa5iBlYWHl8abLDkgk133PGJPp/h/M5yKkia4/S2ohKYm9wwtvfb398bY+UXVYABPsOfv+eFo49sZZF1sx3J/DOdDrlkXQBukQLubNUCQKPBv79rxoK+GlaPQhMIKaTpont3YEXziwqlcfrg1YFKuDcb6ZH1X4dyea1lmGn0uqWSfYjtXdsWjo/g0x5R8v5rFZaZrCgoSFvy/bjvi6RubO2OyGheBy+gxIfwhkRl4TCvyozAbk9ybN97OJ/ET0MDVNzvIefYgH+ZOJYnCl0qHBNtXbBkY9xX9/TBgccIxJQC5vYYGs+2O3jgwAdEn0xwyY7gasAHdeMJ+PMmrOxCwKhQG+1vIf5HG6WcYr8YcmwmkzE0TFfQkNC0NKLZ2HFFiApqz+pVoL2Zd+2Kh/dAjYhmJ3axRG3yqQSK73j038PpCemZM7f4Ef/wAv++PLwFUK3aq9zfGn3vHqzwflTDkMrGwpkgjDD2IQWPzxKdlNEprb6YN5h9sAG+MGvDJOCT6HEF4n8J5bOj96pWQfLKgAcfQmvUv0N/SsT+OA4BmZR/CJQ2r9qY77XGP13xcPDfhaLJ7qSzkUWY+/OwoAbDt2xOg4b5mKSj5bgHtrWx//AJo/zxSfglryJZ3pwfcHSf0vDJOnyrdnUPpWFPMzQA1CPb5iFP5j1YTHUZQwtkK/RT/U4tWQ8Qy5Z22KmvrX9MGj6W4PNfcn9MZZH8Sc3lMzMkunMRLI1AnSyjVsAwG9DaiD98aJ4Z8c5TO0I5NMn/w5PS34b03/AJScJtoaihr4w8OS5nJzQ7Wy2LagSp1AGgSBY7DHlYjjHtkY8YZrJ6JGQ7Krshb/AMJr+mIbsuKoTM6dowfqxaz+RrAwi1Xtx2vAwhnsll73WOKCK35wMDFmQo6g/bHBEO22BgYRVHLIIv8ATDhGwMDACAThBpawMDAgbEZp9O5P2wtFPdDAwMU1ohN2cyhGpwPpf3/s4d3vWOYGJfS48D44TgYGEUDAOBgYAC4MpwMDAB04K4B2IBB5BGOYGEAhPkI2YOY0LigGKi6U2BdXsdx7YWB7YGBhgGhFYUvAwMIYAcC8DAwAcK4FYGBgA7eG2ajU7lA36H88DAw0Jma+O+kZNoZ5ViZJUW9anZmvhx/UfjjJMpKsy2NitbcVZr7c4GBjWWpJGUNotXh7x/nMpQEnnxix5ctkgdtL/MP1ArjGa9YzZlmlkqg8jsFu61MWr9cDAxnI0iM2FYGBgYko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" name="AutoShape 22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AutoShape 24" descr="https://encrypted-tbn2.gstatic.com/images?q=tbn:ANd9GcTOenerkksDpdC8u5Q2Mn_WseqJ7DSqc2TNoW5opcecyMhYnP6VG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AutoShape 26" descr="https://fbcdn-sphotos-a-a.akamaihd.net/hphotos-ak-xaf1/t1.0-9/1939988_10152264119108105_1119489940190850269_n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8539" r="15507"/>
          <a:stretch/>
        </p:blipFill>
        <p:spPr>
          <a:xfrm>
            <a:off x="5095117" y="3965960"/>
            <a:ext cx="3243484" cy="29056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9" r="4408"/>
          <a:stretch/>
        </p:blipFill>
        <p:spPr>
          <a:xfrm>
            <a:off x="3098550" y="3983075"/>
            <a:ext cx="1996567" cy="2876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r="8847"/>
          <a:stretch/>
        </p:blipFill>
        <p:spPr>
          <a:xfrm>
            <a:off x="-13320" y="3980402"/>
            <a:ext cx="3111870" cy="2876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r="24579"/>
          <a:stretch/>
        </p:blipFill>
        <p:spPr>
          <a:xfrm>
            <a:off x="5544156" y="1278604"/>
            <a:ext cx="2808312" cy="2716467"/>
          </a:xfrm>
          <a:prstGeom prst="rect">
            <a:avLst/>
          </a:prstGeom>
        </p:spPr>
      </p:pic>
      <p:pic>
        <p:nvPicPr>
          <p:cNvPr id="17" name="Picture 2" descr="I:\Shared\Recruitment\Events\TriCouncilReception\2013\photos\2013-02-28 Tricouncil reception 2013\Tricouncil reception 2013 0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r="6141"/>
          <a:stretch/>
        </p:blipFill>
        <p:spPr bwMode="auto">
          <a:xfrm>
            <a:off x="-7648" y="1278988"/>
            <a:ext cx="3240361" cy="27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22755" r="38379"/>
          <a:stretch/>
        </p:blipFill>
        <p:spPr>
          <a:xfrm>
            <a:off x="2805272" y="1278604"/>
            <a:ext cx="2808312" cy="2704452"/>
          </a:xfrm>
          <a:prstGeom prst="rect">
            <a:avLst/>
          </a:prstGeom>
        </p:spPr>
      </p:pic>
      <p:sp>
        <p:nvSpPr>
          <p:cNvPr id="19" name="Content Placeholder 7"/>
          <p:cNvSpPr txBox="1">
            <a:spLocks/>
          </p:cNvSpPr>
          <p:nvPr/>
        </p:nvSpPr>
        <p:spPr>
          <a:xfrm>
            <a:off x="150914" y="71188"/>
            <a:ext cx="6538164" cy="1360199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i="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b="0" dirty="0" smtClean="0"/>
              <a:t>Graduate Studies</a:t>
            </a:r>
          </a:p>
          <a:p>
            <a:pPr>
              <a:spcBef>
                <a:spcPts val="0"/>
              </a:spcBef>
            </a:pPr>
            <a:r>
              <a:rPr lang="en-US" sz="2400" b="0" dirty="0" smtClean="0"/>
              <a:t> </a:t>
            </a:r>
            <a:r>
              <a:rPr lang="en-US" sz="2400" b="0" dirty="0" smtClean="0">
                <a:solidFill>
                  <a:srgbClr val="0000FF"/>
                </a:solidFill>
              </a:rPr>
              <a:t>http</a:t>
            </a:r>
            <a:r>
              <a:rPr lang="en-US" sz="2400" b="0" dirty="0">
                <a:solidFill>
                  <a:srgbClr val="0000FF"/>
                </a:solidFill>
              </a:rPr>
              <a:t>://www.queensu.ca/sgs/</a:t>
            </a:r>
            <a:endParaRPr lang="en-US" sz="2400" b="0" dirty="0" smtClean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2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316416" cy="6858000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520" y="244052"/>
            <a:ext cx="698477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CA" sz="3200" dirty="0" smtClean="0"/>
              <a:t>Over 120 degree programs in areas of: </a:t>
            </a:r>
          </a:p>
          <a:p>
            <a:pPr marL="914400" lvl="1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0000FF"/>
                </a:solidFill>
              </a:rPr>
              <a:t>Health (Life) Sciences</a:t>
            </a:r>
          </a:p>
          <a:p>
            <a:pPr marL="914400" lvl="1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0000FF"/>
                </a:solidFill>
              </a:rPr>
              <a:t>Engineering and Applied Science</a:t>
            </a:r>
          </a:p>
          <a:p>
            <a:pPr marL="914400" lvl="1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0000FF"/>
                </a:solidFill>
              </a:rPr>
              <a:t>Mathematics and Physical Sciences</a:t>
            </a:r>
          </a:p>
          <a:p>
            <a:pPr marL="914400" lvl="1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0000FF"/>
                </a:solidFill>
              </a:rPr>
              <a:t>Social Sciences and Professional Schools</a:t>
            </a:r>
          </a:p>
          <a:p>
            <a:pPr marL="914400" lvl="1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0000FF"/>
                </a:solidFill>
              </a:rPr>
              <a:t>Humanities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62" y="2983263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0000"/>
              </a:buClr>
            </a:pPr>
            <a:r>
              <a:rPr lang="en-CA" sz="3200" dirty="0"/>
              <a:t>Professional degree programs, research-based Master’s and PhD </a:t>
            </a:r>
            <a:r>
              <a:rPr lang="en-CA" sz="3200" dirty="0" smtClean="0"/>
              <a:t>studies</a:t>
            </a:r>
          </a:p>
          <a:p>
            <a:pPr lvl="1">
              <a:buClr>
                <a:srgbClr val="FF0000"/>
              </a:buClr>
            </a:pPr>
            <a:endParaRPr lang="en-CA" sz="1100" dirty="0"/>
          </a:p>
          <a:p>
            <a:pPr lvl="1">
              <a:buClr>
                <a:srgbClr val="FF0000"/>
              </a:buClr>
            </a:pPr>
            <a:r>
              <a:rPr lang="en-CA" sz="3200" dirty="0" smtClean="0"/>
              <a:t>Combined undergrad/grad programs (4+1)</a:t>
            </a:r>
          </a:p>
          <a:p>
            <a:pPr lvl="1">
              <a:buClr>
                <a:srgbClr val="FF0000"/>
              </a:buClr>
            </a:pPr>
            <a:endParaRPr lang="en-CA" sz="1000" dirty="0" smtClean="0"/>
          </a:p>
          <a:p>
            <a:pPr lvl="1">
              <a:buClr>
                <a:srgbClr val="FF0000"/>
              </a:buClr>
            </a:pPr>
            <a:r>
              <a:rPr lang="en-CA" sz="3200" dirty="0" smtClean="0"/>
              <a:t>Accelerated route to PhD</a:t>
            </a:r>
          </a:p>
          <a:p>
            <a:pPr lvl="1">
              <a:buClr>
                <a:srgbClr val="FF0000"/>
              </a:buClr>
            </a:pPr>
            <a:endParaRPr lang="en-CA" sz="1100" dirty="0"/>
          </a:p>
          <a:p>
            <a:pPr lvl="1">
              <a:buClr>
                <a:srgbClr val="FF0000"/>
              </a:buClr>
            </a:pPr>
            <a:r>
              <a:rPr lang="en-CA" sz="3200" dirty="0" smtClean="0"/>
              <a:t>Guaranteed funding support for </a:t>
            </a:r>
          </a:p>
          <a:p>
            <a:pPr lvl="1">
              <a:buClr>
                <a:srgbClr val="FF0000"/>
              </a:buClr>
            </a:pPr>
            <a:r>
              <a:rPr lang="en-CA" sz="3200" dirty="0"/>
              <a:t>r</a:t>
            </a:r>
            <a:r>
              <a:rPr lang="en-CA" sz="3200" dirty="0" smtClean="0"/>
              <a:t>esearch graduate students ($34M)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62650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larry:Documents: 1 current projects:09-0326 - Grad Studies - Word templates:Pictures:GS sidebar - lett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96" y="0"/>
            <a:ext cx="28935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224071" y="135243"/>
            <a:ext cx="6538164" cy="864096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i="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/>
              <a:t>The Numbers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406842" y="955791"/>
            <a:ext cx="7546276" cy="2370586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i="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+mn-ea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FF"/>
                </a:solidFill>
              </a:rPr>
              <a:t> Highest doctoral completion rate in the U15 </a:t>
            </a:r>
          </a:p>
          <a:p>
            <a:pPr>
              <a:spcBef>
                <a:spcPts val="200"/>
              </a:spcBef>
              <a:buClr>
                <a:srgbClr val="FF0000"/>
              </a:buClr>
            </a:pPr>
            <a:r>
              <a:rPr lang="en-US" sz="2800" b="0" dirty="0">
                <a:solidFill>
                  <a:srgbClr val="0000FF"/>
                </a:solidFill>
              </a:rPr>
              <a:t> </a:t>
            </a:r>
            <a:r>
              <a:rPr lang="en-US" sz="2800" b="0" dirty="0" smtClean="0">
                <a:solidFill>
                  <a:srgbClr val="0000FF"/>
                </a:solidFill>
              </a:rPr>
              <a:t>    (81.3%)</a:t>
            </a:r>
          </a:p>
          <a:p>
            <a:pPr marL="457200" indent="-4572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FF"/>
                </a:solidFill>
              </a:rPr>
              <a:t>83% Master’s completion rate</a:t>
            </a:r>
          </a:p>
          <a:p>
            <a:pPr marL="457200" indent="-4572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FF"/>
                </a:solidFill>
              </a:rPr>
              <a:t>3000 Master’s and 1100 PhD students</a:t>
            </a:r>
          </a:p>
          <a:p>
            <a:pPr marL="457200" indent="-4572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FF"/>
                </a:solidFill>
              </a:rPr>
              <a:t>45 Canada Research Chairs </a:t>
            </a:r>
          </a:p>
          <a:p>
            <a:pPr marL="457200" indent="-4572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FF"/>
                </a:solidFill>
              </a:rPr>
              <a:t>27 Research Chairs</a:t>
            </a:r>
          </a:p>
          <a:p>
            <a:pPr marL="457200" indent="-4572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FF"/>
                </a:solidFill>
              </a:rPr>
              <a:t>~ 44 Fellows of the Royal Society of Canada</a:t>
            </a:r>
          </a:p>
          <a:p>
            <a:pPr>
              <a:spcBef>
                <a:spcPts val="200"/>
              </a:spcBef>
              <a:buClr>
                <a:srgbClr val="FF0000"/>
              </a:buClr>
            </a:pPr>
            <a:endParaRPr lang="en-US" sz="2800" b="0" dirty="0">
              <a:solidFill>
                <a:srgbClr val="0000FF"/>
              </a:solidFill>
            </a:endParaRPr>
          </a:p>
          <a:p>
            <a:pPr marL="457200" indent="-4572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800" b="0" dirty="0" smtClean="0">
              <a:solidFill>
                <a:srgbClr val="0000FF"/>
              </a:solidFill>
            </a:endParaRPr>
          </a:p>
          <a:p>
            <a:pPr marL="457200" indent="-457200">
              <a:spcBef>
                <a:spcPts val="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800" b="0" dirty="0" smtClean="0">
              <a:solidFill>
                <a:srgbClr val="0000FF"/>
              </a:solidFill>
            </a:endParaRPr>
          </a:p>
          <a:p>
            <a:pPr>
              <a:spcBef>
                <a:spcPts val="200"/>
              </a:spcBef>
              <a:buClr>
                <a:srgbClr val="FF0000"/>
              </a:buClr>
            </a:pPr>
            <a:endParaRPr lang="en-US" sz="2800" dirty="0" smtClean="0">
              <a:solidFill>
                <a:srgbClr val="0000FF"/>
              </a:solidFill>
            </a:endParaRPr>
          </a:p>
        </p:txBody>
      </p:sp>
      <p:pic>
        <p:nvPicPr>
          <p:cNvPr id="1026" name="Picture 2" descr="I:\Shared\Recruitment\Events\TriCouncilReception\2013\photos\2013-02-28 Tricouncil reception 2013\Tricouncil reception 2013 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4" y="4253848"/>
            <a:ext cx="3134292" cy="23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1321" y="4293096"/>
            <a:ext cx="3989162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rgbClr val="FF0000"/>
              </a:buClr>
            </a:pPr>
            <a:r>
              <a:rPr lang="en-US" sz="2800" dirty="0" smtClean="0">
                <a:solidFill>
                  <a:srgbClr val="0000FF"/>
                </a:solidFill>
              </a:rPr>
              <a:t>Ranked </a:t>
            </a:r>
            <a:r>
              <a:rPr lang="en-US" sz="2800" dirty="0">
                <a:solidFill>
                  <a:srgbClr val="0000FF"/>
                </a:solidFill>
              </a:rPr>
              <a:t>3</a:t>
            </a:r>
            <a:r>
              <a:rPr lang="en-US" sz="2800" baseline="30000" dirty="0">
                <a:solidFill>
                  <a:srgbClr val="0000FF"/>
                </a:solidFill>
              </a:rPr>
              <a:t>rd</a:t>
            </a:r>
            <a:r>
              <a:rPr lang="en-US" sz="2800" dirty="0">
                <a:solidFill>
                  <a:srgbClr val="0000FF"/>
                </a:solidFill>
              </a:rPr>
              <a:t> in U15 (1</a:t>
            </a:r>
            <a:r>
              <a:rPr lang="en-US" sz="2800" baseline="30000" dirty="0">
                <a:solidFill>
                  <a:srgbClr val="0000FF"/>
                </a:solidFill>
              </a:rPr>
              <a:t>st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in Ontario) </a:t>
            </a:r>
            <a:r>
              <a:rPr lang="en-US" sz="2800" dirty="0">
                <a:solidFill>
                  <a:srgbClr val="0000FF"/>
                </a:solidFill>
              </a:rPr>
              <a:t>in </a:t>
            </a:r>
            <a:r>
              <a:rPr lang="en-US" sz="2800" dirty="0" smtClean="0">
                <a:solidFill>
                  <a:srgbClr val="0000FF"/>
                </a:solidFill>
              </a:rPr>
              <a:t>number of Tri-council awards received by our graduate </a:t>
            </a:r>
          </a:p>
          <a:p>
            <a:pPr>
              <a:spcBef>
                <a:spcPts val="200"/>
              </a:spcBef>
              <a:buClr>
                <a:srgbClr val="FF0000"/>
              </a:buClr>
            </a:pPr>
            <a:r>
              <a:rPr lang="en-US" sz="2800" dirty="0" smtClean="0">
                <a:solidFill>
                  <a:srgbClr val="0000FF"/>
                </a:solidFill>
              </a:rPr>
              <a:t>students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5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47" y="0"/>
            <a:ext cx="504410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solidFill>
                  <a:srgbClr val="000099"/>
                </a:solidFill>
              </a:rPr>
              <a:t>Graduate Students</a:t>
            </a:r>
          </a:p>
          <a:p>
            <a:endParaRPr lang="en-CA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Over 4,000 graduate students; 20% of the total enrolment at Queen’s</a:t>
            </a:r>
          </a:p>
          <a:p>
            <a:pPr>
              <a:buClr>
                <a:srgbClr val="FF0000"/>
              </a:buClr>
            </a:pPr>
            <a:endParaRPr lang="en-CA" sz="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Among the highest degree completion rates in Canada</a:t>
            </a:r>
          </a:p>
          <a:p>
            <a:pPr>
              <a:buClr>
                <a:srgbClr val="FF0000"/>
              </a:buClr>
            </a:pPr>
            <a:endParaRPr lang="en-CA" sz="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Over 90% of students report the quality of their academic experience as good to excellent</a:t>
            </a:r>
          </a:p>
          <a:p>
            <a:pPr>
              <a:buClr>
                <a:srgbClr val="FF0000"/>
              </a:buClr>
            </a:pPr>
            <a:endParaRPr lang="en-CA" sz="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Receive excellent mentorship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-633" r="-1145" b="633"/>
          <a:stretch/>
        </p:blipFill>
        <p:spPr>
          <a:xfrm>
            <a:off x="5076054" y="0"/>
            <a:ext cx="3096344" cy="208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6459"/>
          <a:stretch/>
        </p:blipFill>
        <p:spPr>
          <a:xfrm>
            <a:off x="5061738" y="2073831"/>
            <a:ext cx="3326686" cy="2463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6464" r="4121"/>
          <a:stretch/>
        </p:blipFill>
        <p:spPr>
          <a:xfrm>
            <a:off x="5090691" y="4509120"/>
            <a:ext cx="3168352" cy="234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0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6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8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0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10" name="Group 9"/>
          <p:cNvGrpSpPr/>
          <p:nvPr/>
        </p:nvGrpSpPr>
        <p:grpSpPr>
          <a:xfrm>
            <a:off x="-1" y="1052736"/>
            <a:ext cx="8317875" cy="5832648"/>
            <a:chOff x="780676" y="980728"/>
            <a:chExt cx="6866283" cy="3902529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1" t="4705" r="7467" b="16930"/>
            <a:stretch/>
          </p:blipFill>
          <p:spPr bwMode="auto">
            <a:xfrm>
              <a:off x="780676" y="980728"/>
              <a:ext cx="6866283" cy="390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6732240" y="371703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/>
            <p:cNvSpPr/>
            <p:nvPr/>
          </p:nvSpPr>
          <p:spPr>
            <a:xfrm>
              <a:off x="1907704" y="155679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Oval 13"/>
            <p:cNvSpPr/>
            <p:nvPr/>
          </p:nvSpPr>
          <p:spPr>
            <a:xfrm>
              <a:off x="2699792" y="350100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Oval 14"/>
            <p:cNvSpPr/>
            <p:nvPr/>
          </p:nvSpPr>
          <p:spPr>
            <a:xfrm>
              <a:off x="1547664" y="242088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Oval 15"/>
            <p:cNvSpPr/>
            <p:nvPr/>
          </p:nvSpPr>
          <p:spPr>
            <a:xfrm>
              <a:off x="1763688" y="206084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/>
            <p:cNvSpPr/>
            <p:nvPr/>
          </p:nvSpPr>
          <p:spPr>
            <a:xfrm>
              <a:off x="2339752" y="2951233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Oval 17"/>
            <p:cNvSpPr/>
            <p:nvPr/>
          </p:nvSpPr>
          <p:spPr>
            <a:xfrm>
              <a:off x="2195736" y="299695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/>
            <p:cNvSpPr/>
            <p:nvPr/>
          </p:nvSpPr>
          <p:spPr>
            <a:xfrm>
              <a:off x="4355976" y="389229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val 19"/>
            <p:cNvSpPr/>
            <p:nvPr/>
          </p:nvSpPr>
          <p:spPr>
            <a:xfrm>
              <a:off x="5508104" y="263691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val 20"/>
            <p:cNvSpPr/>
            <p:nvPr/>
          </p:nvSpPr>
          <p:spPr>
            <a:xfrm>
              <a:off x="6178488" y="227687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Oval 21"/>
            <p:cNvSpPr/>
            <p:nvPr/>
          </p:nvSpPr>
          <p:spPr>
            <a:xfrm>
              <a:off x="3851920" y="2469263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Oval 22"/>
            <p:cNvSpPr/>
            <p:nvPr/>
          </p:nvSpPr>
          <p:spPr>
            <a:xfrm>
              <a:off x="2043658" y="314096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Oval 23"/>
            <p:cNvSpPr/>
            <p:nvPr/>
          </p:nvSpPr>
          <p:spPr>
            <a:xfrm>
              <a:off x="2119697" y="3380847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Oval 24"/>
            <p:cNvSpPr/>
            <p:nvPr/>
          </p:nvSpPr>
          <p:spPr>
            <a:xfrm>
              <a:off x="2267744" y="3865997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Oval 25"/>
            <p:cNvSpPr/>
            <p:nvPr/>
          </p:nvSpPr>
          <p:spPr>
            <a:xfrm>
              <a:off x="5580112" y="1613577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Oval 26"/>
            <p:cNvSpPr/>
            <p:nvPr/>
          </p:nvSpPr>
          <p:spPr>
            <a:xfrm>
              <a:off x="6692205" y="2106567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Oval 27"/>
            <p:cNvSpPr/>
            <p:nvPr/>
          </p:nvSpPr>
          <p:spPr>
            <a:xfrm>
              <a:off x="3535166" y="261061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Oval 28"/>
            <p:cNvSpPr/>
            <p:nvPr/>
          </p:nvSpPr>
          <p:spPr>
            <a:xfrm>
              <a:off x="4279937" y="245364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Oval 29"/>
            <p:cNvSpPr/>
            <p:nvPr/>
          </p:nvSpPr>
          <p:spPr>
            <a:xfrm>
              <a:off x="4443003" y="246926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Oval 30"/>
            <p:cNvSpPr/>
            <p:nvPr/>
          </p:nvSpPr>
          <p:spPr>
            <a:xfrm>
              <a:off x="4788024" y="2564640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Oval 31"/>
            <p:cNvSpPr/>
            <p:nvPr/>
          </p:nvSpPr>
          <p:spPr>
            <a:xfrm>
              <a:off x="5004048" y="229973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Oval 32"/>
            <p:cNvSpPr/>
            <p:nvPr/>
          </p:nvSpPr>
          <p:spPr>
            <a:xfrm>
              <a:off x="5292080" y="234138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Oval 34"/>
            <p:cNvSpPr/>
            <p:nvPr/>
          </p:nvSpPr>
          <p:spPr>
            <a:xfrm>
              <a:off x="6444208" y="2158377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Oval 35"/>
            <p:cNvSpPr/>
            <p:nvPr/>
          </p:nvSpPr>
          <p:spPr>
            <a:xfrm>
              <a:off x="3635896" y="211265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Oval 36"/>
            <p:cNvSpPr/>
            <p:nvPr/>
          </p:nvSpPr>
          <p:spPr>
            <a:xfrm>
              <a:off x="3779912" y="2095889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Oval 37"/>
            <p:cNvSpPr/>
            <p:nvPr/>
          </p:nvSpPr>
          <p:spPr>
            <a:xfrm>
              <a:off x="3815916" y="170080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Oval 38"/>
            <p:cNvSpPr/>
            <p:nvPr/>
          </p:nvSpPr>
          <p:spPr>
            <a:xfrm>
              <a:off x="4495899" y="1867683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Oval 39"/>
            <p:cNvSpPr/>
            <p:nvPr/>
          </p:nvSpPr>
          <p:spPr>
            <a:xfrm>
              <a:off x="4531903" y="2119779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Oval 40"/>
            <p:cNvSpPr/>
            <p:nvPr/>
          </p:nvSpPr>
          <p:spPr>
            <a:xfrm>
              <a:off x="3885766" y="1988840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Oval 41"/>
            <p:cNvSpPr/>
            <p:nvPr/>
          </p:nvSpPr>
          <p:spPr>
            <a:xfrm>
              <a:off x="4053272" y="184482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Oval 42"/>
            <p:cNvSpPr/>
            <p:nvPr/>
          </p:nvSpPr>
          <p:spPr>
            <a:xfrm>
              <a:off x="4089276" y="2015129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Oval 43"/>
            <p:cNvSpPr/>
            <p:nvPr/>
          </p:nvSpPr>
          <p:spPr>
            <a:xfrm>
              <a:off x="3995080" y="155679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Oval 44"/>
            <p:cNvSpPr/>
            <p:nvPr/>
          </p:nvSpPr>
          <p:spPr>
            <a:xfrm>
              <a:off x="3923928" y="1793786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Oval 45"/>
            <p:cNvSpPr/>
            <p:nvPr/>
          </p:nvSpPr>
          <p:spPr>
            <a:xfrm>
              <a:off x="4283968" y="213654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Oval 46"/>
            <p:cNvSpPr/>
            <p:nvPr/>
          </p:nvSpPr>
          <p:spPr>
            <a:xfrm>
              <a:off x="3671900" y="1770926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Oval 47"/>
            <p:cNvSpPr/>
            <p:nvPr/>
          </p:nvSpPr>
          <p:spPr>
            <a:xfrm>
              <a:off x="5616116" y="238458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Oval 48"/>
            <p:cNvSpPr/>
            <p:nvPr/>
          </p:nvSpPr>
          <p:spPr>
            <a:xfrm>
              <a:off x="3887924" y="187252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Oval 49"/>
            <p:cNvSpPr/>
            <p:nvPr/>
          </p:nvSpPr>
          <p:spPr>
            <a:xfrm>
              <a:off x="3663392" y="229973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Oval 50"/>
            <p:cNvSpPr/>
            <p:nvPr/>
          </p:nvSpPr>
          <p:spPr>
            <a:xfrm>
              <a:off x="6214492" y="2708920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Oval 51"/>
            <p:cNvSpPr/>
            <p:nvPr/>
          </p:nvSpPr>
          <p:spPr>
            <a:xfrm>
              <a:off x="5594363" y="2951233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Oval 52"/>
            <p:cNvSpPr/>
            <p:nvPr/>
          </p:nvSpPr>
          <p:spPr>
            <a:xfrm>
              <a:off x="3995936" y="290551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Oval 53"/>
            <p:cNvSpPr/>
            <p:nvPr/>
          </p:nvSpPr>
          <p:spPr>
            <a:xfrm>
              <a:off x="4643437" y="315044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Oval 54"/>
            <p:cNvSpPr/>
            <p:nvPr/>
          </p:nvSpPr>
          <p:spPr>
            <a:xfrm>
              <a:off x="5724128" y="251498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Oval 55"/>
            <p:cNvSpPr/>
            <p:nvPr/>
          </p:nvSpPr>
          <p:spPr>
            <a:xfrm>
              <a:off x="4237868" y="1793785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Oval 56"/>
            <p:cNvSpPr/>
            <p:nvPr/>
          </p:nvSpPr>
          <p:spPr>
            <a:xfrm>
              <a:off x="4319972" y="194312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Oval 57"/>
            <p:cNvSpPr/>
            <p:nvPr/>
          </p:nvSpPr>
          <p:spPr>
            <a:xfrm>
              <a:off x="4643437" y="2314527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Oval 58"/>
            <p:cNvSpPr/>
            <p:nvPr/>
          </p:nvSpPr>
          <p:spPr>
            <a:xfrm>
              <a:off x="6444208" y="2530730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Oval 59"/>
            <p:cNvSpPr/>
            <p:nvPr/>
          </p:nvSpPr>
          <p:spPr>
            <a:xfrm>
              <a:off x="4859461" y="234984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Oval 60"/>
            <p:cNvSpPr/>
            <p:nvPr/>
          </p:nvSpPr>
          <p:spPr>
            <a:xfrm>
              <a:off x="3774579" y="2928373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Oval 61"/>
            <p:cNvSpPr/>
            <p:nvPr/>
          </p:nvSpPr>
          <p:spPr>
            <a:xfrm>
              <a:off x="2186100" y="2469476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3" name="Oval 62"/>
            <p:cNvSpPr/>
            <p:nvPr/>
          </p:nvSpPr>
          <p:spPr>
            <a:xfrm>
              <a:off x="2103959" y="2553589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Oval 63"/>
            <p:cNvSpPr/>
            <p:nvPr/>
          </p:nvSpPr>
          <p:spPr>
            <a:xfrm>
              <a:off x="2023220" y="2911165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5" name="Oval 64"/>
            <p:cNvSpPr/>
            <p:nvPr/>
          </p:nvSpPr>
          <p:spPr>
            <a:xfrm>
              <a:off x="4347790" y="3724289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Oval 65"/>
            <p:cNvSpPr/>
            <p:nvPr/>
          </p:nvSpPr>
          <p:spPr>
            <a:xfrm>
              <a:off x="2150096" y="2665695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8" name="Oval 67"/>
            <p:cNvSpPr/>
            <p:nvPr/>
          </p:nvSpPr>
          <p:spPr>
            <a:xfrm>
              <a:off x="4347790" y="2031726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9" name="Oval 68"/>
            <p:cNvSpPr/>
            <p:nvPr/>
          </p:nvSpPr>
          <p:spPr>
            <a:xfrm>
              <a:off x="4211960" y="1861592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0" name="Oval 69"/>
            <p:cNvSpPr/>
            <p:nvPr/>
          </p:nvSpPr>
          <p:spPr>
            <a:xfrm>
              <a:off x="4567907" y="2256913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1" name="Oval 70"/>
            <p:cNvSpPr/>
            <p:nvPr/>
          </p:nvSpPr>
          <p:spPr>
            <a:xfrm>
              <a:off x="4201864" y="1924665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2" name="Oval 71"/>
            <p:cNvSpPr/>
            <p:nvPr/>
          </p:nvSpPr>
          <p:spPr>
            <a:xfrm>
              <a:off x="4036454" y="170529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3" name="Oval 72"/>
            <p:cNvSpPr/>
            <p:nvPr/>
          </p:nvSpPr>
          <p:spPr>
            <a:xfrm>
              <a:off x="3981264" y="190731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6" name="Oval 75"/>
            <p:cNvSpPr/>
            <p:nvPr/>
          </p:nvSpPr>
          <p:spPr>
            <a:xfrm>
              <a:off x="4895465" y="2395205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7" name="Oval 76"/>
            <p:cNvSpPr/>
            <p:nvPr/>
          </p:nvSpPr>
          <p:spPr>
            <a:xfrm>
              <a:off x="4515011" y="315044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8" name="Oval 77"/>
            <p:cNvSpPr/>
            <p:nvPr/>
          </p:nvSpPr>
          <p:spPr>
            <a:xfrm>
              <a:off x="3467648" y="2780928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Oval 78"/>
            <p:cNvSpPr/>
            <p:nvPr/>
          </p:nvSpPr>
          <p:spPr>
            <a:xfrm>
              <a:off x="6084168" y="3017340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0" name="Oval 79"/>
            <p:cNvSpPr/>
            <p:nvPr/>
          </p:nvSpPr>
          <p:spPr>
            <a:xfrm>
              <a:off x="6048164" y="3133735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Oval 80"/>
            <p:cNvSpPr/>
            <p:nvPr/>
          </p:nvSpPr>
          <p:spPr>
            <a:xfrm>
              <a:off x="6328358" y="3161881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Oval 81"/>
            <p:cNvSpPr/>
            <p:nvPr/>
          </p:nvSpPr>
          <p:spPr>
            <a:xfrm>
              <a:off x="2483768" y="2711414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Oval 82"/>
            <p:cNvSpPr/>
            <p:nvPr/>
          </p:nvSpPr>
          <p:spPr>
            <a:xfrm>
              <a:off x="6012160" y="2731779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4" name="Oval 83"/>
            <p:cNvSpPr/>
            <p:nvPr/>
          </p:nvSpPr>
          <p:spPr>
            <a:xfrm>
              <a:off x="2529706" y="2827245"/>
              <a:ext cx="72008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01284" y="79723"/>
            <a:ext cx="7553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20% of our graduate students are from countries other than Canada</a:t>
            </a:r>
            <a:endParaRPr lang="en-CA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368" y="5949280"/>
            <a:ext cx="6694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dirty="0" smtClean="0">
                <a:solidFill>
                  <a:schemeClr val="bg1">
                    <a:lumMod val="50000"/>
                  </a:schemeClr>
                </a:solidFill>
              </a:rPr>
              <a:t>Graduate Studies at Queen’s</a:t>
            </a:r>
            <a:endParaRPr lang="en-CA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3860" cy="558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6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8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AutoShape 10" descr="data:image/jpeg;base64,/9j/4AAQSkZJRgABAQAAAQABAAD/2wCEAAkGBhQSEBUUEhQVFBQUFRgXFhUUFxcVGBcWGBYVGBcaFhYXHCYeFxojGhcVHy8hJCcpLSwsFR4xNTAqNScrLCoBCQoKDgwOGg8PGiwkHCQsLCwsLCwpLCwsKSwsLCksLCwsLCwsLCwsLCwsLCwsLCwpLCwsLCwsLCwsLCwsLCwsKf/AABEIAKYBLwMBIgACEQEDEQH/xAAbAAACAwEBAQAAAAAAAAAAAAAABQIDBAEGB//EAEYQAAECBAMFBAcEBwcEAwAAAAECEQADITEEEkEFIlFhcROBkaEyQlKxwdHwIzNicgYUFYKS4fFDU4OTstLTRHOiwiSUs//EABkBAAMBAQEAAAAAAAAAAAAAAAABAgMEBf/EACMRAAICAgICAgMBAAAAAAAAAAABAhEDIRIxE0EEURQiYZH/2gAMAwEAAhEDEQA/APuEEEEABBBBAAQQQQAEEEYZ+2ZaSUpeYoUKZYzMeCj6KD+YiHQG6CE0zaE5Vskod81fgGSk/wAQjKcRNqO0n01yyq9Glxaxtk8kejgjzisUsXmz+uWV/wAcRRjF0KsQoBQdNZTka/2fS0V4pByR6V4I8lidvBFO3nKLgMlMomtaPLqKiojkrbaj/aztLiUmrOzdm72vxhPFJByR66OPHk0bUmq9FU8VrmEkUr+C8WnHzHDLndT+rj/0MQ0l21/pW/o9RBHkpm1ZoNVTsouUmQfIywY3SJsxQftZyfzJlA+HZv4xSg2rQm6H8EIgqYASZ8xgTpKsP8PrGYbTCjlTiZhUbMmWeX9014fikLkj00EIkKmEP203wlf8cUTsTMABE2eQ7HcQ7cW7KDxSDkj0jwQiSZhD9tN7xJ/44iuZMAczprXomU/gJUHjYckP4I84nGE/9RMH5kyknwVKEWoM31p0wcGEpv8A8oPGx2h88cjzy501y02cW/DJY9D2cCsTMH9pP/hk/wDHB4mLkh3NEQlJhL2k8EETSQ1RMSg+SEpP/kI0ytrqT95L/elnN/4Fldyc8Dg0NSQ4jsZ8LjkTBuKCmuNR+ZJqk9QI0NEFESqDNHCiOhMAE0x2ARCYtoQicERSYlCAIIIIACCCIzJgSCpRAADkksABckmwgAlC7aO2kSnHprAcpHqi7rUaIHmdAYwbT2pMWk9n9nLb01EIWr8uYbg5neOmWiipwySQGl7wDkDdS+pzH0rkuXJuaxooOroVo34jGKmfeFwf7NJyI7/WmcKsD7MCceAAkIyjRKGtyFMo7ow7QwxTLVNmIlqKA4LuwBBo4FmBvcC147gZoUgLAO8HdTOerf0jOUsmPbRajGQw/XgCwQvruj3qcxjxu0VtuOKi4fq5Dj61irE4xKA6zlSSz8SxPgwJflGOX+k2HNpqD3/l5fiB/oYX5EvofiRNElAJWc1fSLLqkXoVMQbUDG8RmJJJdxmZgcwcBgQXJqzUN2DmkbsLiEzgChVFAFJBFQXqOkTn4JKVBSRvOLkGvE62B6x1QyTcbkZSjFOkLUYXKU5khzVliivw5gS1KV4W0h1IWiahJKAFCgSWJR4WDAHnSMMwXcHRyKguavmceHG0NZEvLZLeHieZvFRly36JarQqlrCzMSPQCsoIJq16jnWh1ijC7OUhTqmKW1g678xnL94hlK2cRusyK2Naklq2vcHwjYEswCQBejC3Tm0YPByk29I0WSkkK8Ps9az9tuoBcJBFS9Mxu2rU0vDoQqn7KWpalBSRmOqAaVAHpDRq8rRTjP0rkyl9mokqFGGVn4XpWnKOhKlSM272OUGghZM2ugEhEtSsqmJShkhR/E17VD3jBjcXPAQe0lCUpI3kBiomyUrVMZzp74yYrZCVJJzKTlCSoBZKVOQ9CadzXiZSd0hpLtj7CbVBcKSUEKIYsfBi7VGmoi3E40ZSEKZRFCxLPrbkeLGPPbMmErWhRUpglicqaBIGhzOxFSO8w4SGDAN3xzv5FdrZqsdhInBPqqKglwouQ5uKs1eA1jitordt0WrlL6XFcvfHFKN2tz8Ymk8vdEP5EmV4kcCLAkqFPSJNR5R0oYjKcraJA8Dy5QsTsmZ2RR28xysqzkuoApKSkVsHKhwIF2rZNwC1Gf8AarHapSEgP9mwIdG9rya0Zc5XdlcV9DTtlDUN0+qRViMyhQspqEKUB3osRxrGLEYBakKSJq0lSEJzpbMCkkqUmtFKdjwaNbkCvfpXi2gi1mmvYvHH6LJU1SRoocyX8STHTjX0p4+ILRW54RWUKJoK9R8Yccs26E8cUdmTQovlLj0VPlI/KtJzJ7o34XbK0en9onV2TMT30RMH8J/MYXCWtjRmGrHjwMXy8OV3DZTxqOYFj3xt+zaUkZ1FLTPSYTGompzS1BSbONDqCLgjgaxfHmzg8hzywUTKbySGUwYBaTRQ5U5FJhpgtpuQiYMkw2aqVt7B4tUpNRW4rBKDQk7GEUqqYtJjEZlYhFI1oMTiqWYtgYMIII4pQAc0AqSYQiGIxCZaSpZZIufIAAVJJoAKkkCEs0KnKCpjpSC6JVKNYzL5l6sKJ0cjNEjMM5QmKogfdJP+tQ9oiw0B4ktaTG+OHtkNlSpKQXyjNodfE1AiYHjGaZiGNFIfXMbcqRfLUSKt3WbvjeiSnaCHlqH4TSlaGhcGnyhPgZn2aAEKACQLAWHUXv3wzx02oTyfrUt3UJhFN/SSWlRRknEjNZDglL5t4kB6a8Y4vkTv9TfGq2MVzHuhR6hPziEyakB1IIHEpBHJ2c6+cL0/pNLZZyzNwEndGiwgsyrv5O3CIz/0lQHGSa6fS3AwqQK5mNRpYEOzxyJbNrGkmalYLeYZuFD4wTJwQAVkPRL9zADw98LMKQt5qVFCScgGT7QqBINS4LnkaAWh1K2Y9VjS2YqPMknW1vOOlY+Wov8AUycq77M6l5kGhY053IVTlxtW8MdmTc0pJqbitag8dQLPq0GEwSEElKQDqbk6lzrpEpuIY0KGHtKYx2QxqOomEpN9mkREXPh9eMckTHFwfy1EdTaLEU4jDKUpxMWijMkII1rvJJevFqQmxGyshzKUZilFRKlCv4QMoyhqcPRF4Z/rE7+5T3TR8UQkxmKM5OWZKUreoQlKkguNcwLg0PSM5yUUUlZlxJUrdVlRLpSd2hSSLkhRBTU0ZhVntEpmIJSxKgkDMQkKUGLlNXSzaGtgeENUbESgJypAW7UTQcwDXQa684T4vACWlSlZVhwCUIKk7wUCohJJB1NNLB64yhkatstOK6KhLKV5ZZmO1ezCQHZNElagSHvzh3gJ5KWUFBQFc5So1Kmcpo9PBoUbFWkZlFCVApTVMsoot65QgZiW0FMnONeLxOZIElE1JBcsTLS1q9rlJ6A6RhLGktvZopb/AIbZU9Sg4CfykkEdaGvJoynGSkOmdMTnclipRYO4YNoCI5hcWuZLUeyUkpGd3ICgdcoZRLAsa040jNKxy1KAlEpF1Ey5pSGbU8a1BD8KExEoUilKzUdsSRVM4fvFRFXarU1r740qx1qPR3BdOUtVRuNDaMf7YUVmgCQ2VQIUFF2u4YPqQO+IS9shBIUEklSn+0Td2ZiXsw8IiirGU3GZTvFCQRQKWAVcWJ0ZtNYiNoJNKE2DLQRWgq/wjLgwmcAezTlSCEqUUTk6AhNXTYWYU1pF52enREoNqJYBB5DQ83gAJE0kkOQbhKm9Ggq1bvV9R0i7twDXMgmmrHQWcH6eASgkUuNTUnqYzY7EncTlLKNSGPo1Zswd2Ac03ho5GkVJu4ibS0xnhVkslVVMWPtAXBi+VIZT6ZWbUVt5QuXjFsAJM1LKfOoJAq72W4vw0740ftaSgsZyM3rZlAF2dyNOnDpHoLpX2cj/AIMM0Qmy8ycpYpPF6cC4IIYsQQXHu4TWIqmkFnQHs5LnuhrYjXg8apBCJpcEsiYdToiZpm4GyrULZtypFYVpyqTlLKSQxFxaojRs7FFKuyWSSzy1m6ki4UfbT5hj7TYTjXRpFjBCWiccgjMZ2FG2cRmUJVSkALmMHdLnKj94gk8kEetDcx52ViN1U5RAEwlbker6Mu34AjxMVBWxNmrtH415GIFbnWnI30+fhEcNikrDg/QLHwIIixFutY6jMziWp6qf/D+MXBXI+B+UWGOQxC7aJ9YXDJqC1X5cW84zfrRZyktxDnyAciGsyQFJY6jwJq/UQq2liTJy7kyZmv2SczHUlyGD/Vo5PkY01yRtjl6JJnOzZi9mCn8GeOpWallM7PlUBSnvfxirZu0hvfZTkuoklSWAYPxo9e8xpxeOaWNxagXBZKiQzV3Uq193KJhgi47G8jslLQkMtZNKh3ADhqnW8akzgQCmoOocjuaFC58pYZSloIST2eYy1GgYFJZ6JDPz4x3ZOIAOVKMSARTtXKUhlEEOaWanEUjqilHSMm29sby101ryPyiMxBJoW/cfzi0CJxYitKmGrt7JD+UdSqmvgflHV2MU4vHS5TdotKMzhOZQS5F2fWEBmxmKmpJyCUUgUzGYFEtZglrwqOLLuvIl6uCpIKQACwUHLPe1q1jL+vyjMIXPSpIJAKlNUbtCpZck+4cY2IlpUjMAmYh92gUyaNkOoIan9I48uXdI2hDVshiZ6JgHZLSVAj0MqiHYA2NN4PyVxaN+GWpAVmUteb2kpA5k5Ug++0Z+zQfu0pzUqkAMxBGalA4FL0tFRwKTMKlS3UCC6VLe+YEJJFHeg84xjlcejSUEzTicS6d2W6gW3iWAb1TlJFwwaPPfq0yYQQkk5g6wSwCWAoFJzEs9OIhxMlZySO0bMwyrKBZL0zAu7ju5RrkJYWZub04k8X944RbyOapk8FF2LVY3IkoKkBVwVS5gQAVVTlFQwLCuoi1alFKVTMruQ6ErbKoMHBqQ9SLEQuVtKfnfLMAzWyTCMrWy5dRo9z3wxl4xHaFE2agZid1JZgzUKiXFWsKvExipVT2NtozpxspQJVNlEJCmOVIdRAD5STat6lx37BPEqqyoIUEsVEqCTVw+gqOVI3YrZzFJSHANQwextYMbV66QvxO1mUUfq85SR6wQFJIoXFa/yhTg46Y4yTNMjaUtTlKwoC7aNx4UaMCtnqVvJxM6+gBHQgjy8AIzHZMxeWbkSvdrLXLAIYEhDKWreuN0d9YuRtIIIaXN3ki6MteJJOrkV4AVeE4NKwUr0MsOkpQElSlkBsyhU8ywZ4EYWWslC0O4cFiKZkqIoNFJSR0irC44TBuh6sGsSzs6gD5RulylpIUGzMzE0s7O3ECrRthjJO60TkkqM+H2AhEzMkFIS2Vgovxd3rz5wykpAGViwtQ1Fw9LxKTmPpAJrYKKnpzAaJrQ7HgTpyI+MdmjnK0K605H5RYqopfiUk+UQSXqNaeB/r4ReIAK5aTqackEV0rHMScydUqBBSoJJyrFi2o4jUEjWL0mOG/UfXw8IHsDdgMX2ksKZjUKT7KgWUO4g9bxohTs5eWctOkxOcfmSyF+RleBhtHK1TNEZNsTSmRMIoopIT+ZW6nzIjGhASABZIAHQBh5Rp20fswOM2V5TEH4RlUqzEfO313xriJkEw0+ukdji1UHUe8QLWAHJpGxJ2OLsfq8Vy8UlRYKBPKLVn3j3iGAEwv2mZrjIlKgxukkggE6LTegHe8MHgeF2B5bESp6kkKlKP5UpHDKHVMpW/HzinCYOciaoJMwZBZBksMzOR2gHW2oj0M/ZUokqMtJJNSRdzWFeK2KZQCkspKS6hllIoMtCSKgsP4REcEuh3ZLCIQmYe1QszDqoINLlkyjlSdXZ968W4dpQOdYJKnSElSyaMWSzlg9tByhRikqUEhcghCGyr7ZOpSKi58Xcc4mMIghJSlsuQqOdfGoZzUGpB4VjD8jfRp4tHok7SQbBf8AlzPimLcPi0rtmoPWQtP+oCPMS9nErCkJKFUyshKACzMHS4r8eMPNlonp3ZjED1lHMs8nDAV5RvGaltENNdjCaqh/rCLae1JgLpIQkU35cyuoLmVQs9K2vDybatLctRrC/EbMlpS6jOULNnmTKsa5XLHnFskS4bFLUVFRzDMapCC4ykjKkkHQU4GwIMYNszy5KUpmBNQsLWGfI7pQUi4Fa+8QyRg2eigkl92XiSodHBAL1toOkTn4NKkArWEqyABP2iCNUuC3A3Ecc8TcrRspqtlGDkpnoBuQGPZzlBnJuEtwvUtFmGlzBnEuYhISoghaTMIYA+mVjibjjoIhicElUvMGcM6iVqYBh6oAJto8UJkTaISUJAYA5VpSMqSGaYS6t25BLseUYTg49mkZJjAqmlIMvsyCxOfODmKiSGSLWHcY4UTlEHOlKkAghAzJUTpvg+rlq14k6paSSQoXIfecqejAAnRmD01d8SsVLUT95egSqanVy7AC5OvKwDSm1tFOvZyR2iimpy8ZsozDzNJoA65RSPUyZAQGAIYgVLmhYVhBhELQshMiatINxMCgaA1MxYJLgDlXi8egkzioF0KQygBmaooXDE8xXhHdiWro55/Vl0YVSmOXmG6E/wBR3RKZi1PuqltRs2d35tFnY5kb43g9uIOj9PONJw5LZMZUWlAAAFGI98JtqYJWdCkqbOcpQpIVd18RZjG/Az5pcTUFLFwpkgEOGFJii9+FvGjbGLCQQVAEDMmqcwUHIootW1eMEkmtiTa6PP4KfOStSBmLkk5ZVEUrl+0obhxy5Q5KpipRz5SXSEpylBdyCFOpVwxHTw4NqlUntEpu7qOQp3S2kwX0rTWIYLGrWreCQAWCrOGBcBy38VndtFGlSG97LtnS1TUOJ80VYgdmWIeyslRV7aNRiI34fBqQSVTlrFmXkADkN6KRwbviOElpQosp8zAVclQClGvRzGqUlxUVNw9iwpysI0dEogEM/NT05gD+ffFzxSqQKly5vXnwtoz8ojmCRlKmbi3nB2BarEpBY0qLggVoK2/pE1m3X+UUHKtiCC2o7vHTvaLC/wBcQbwAExTLlK4TAk9Fgo/1KQe6HTwhxq2QT7KkK/hmJV8IftHPk7LiYdtD7NJ4TZXnMSn4xm7McB4Rs2zLJkTGuE5h+ZG8PNIjEkvUGhqKvoGburFYhSOKTyFxpzjpSOA8I5NUw/lziH6wkluNuBHUU843JLAgcBHFoHAXHvESFoF2P1aEBzIOA8ICgcB4RKOGACtcoULChBFOcK9pbDllG6moINVzGbWyobLNPrSJEQNWqBHnRgAkhCKAZVKtUBXBr7rO4ZheNa5Y4ajTmIx4nY/ZuozJxyg5SpbgUpVqH3tFStrSUpzJnSylwfSc6OQX4B26x5couLpnWmmi+bNkruuXu1otIahd2PAKvZjwjXJnUdKgpJtZQ7j/ADjAjYuHIcSpZBqCEjXV+8+J4mNUqQmWkhCQkVLCzmpiVkktJjcU+0MpSgoWAYgeYN+8Rf2Y4DwiCZYSlhy7y4i2PVjdbOR16ICWOA8IFyw1hce8ROIqNO8e8RQjze3VIMwoWmWCWyq7VSWVQ/aJSzAd9G40xzdngSMqpdQxSDlmVzbxD0JrwoB1j182ULsO8Ax5xEpR/wCqJd6NK1fQJ5/Vo5PkdJm2PsSTdmKDKEsSwlICVHsAzNlZSE5h3Cj2jRhcMlUz7VBUF7peVMJrq/ZJanvi1E+YpMsNMYKSSUqkr5EMlRUAAdfCsaMH2qd1CVrGZwc6QHJSWGZIJFX4Rzw7Ro+j0ayiWBmypFg7Cug98RRiZSqJUhR4Ag2IeFeHxuI7RIUktnZVZbMS101cXpwh4r5e+PQTs5qOlAY7r0sAKxyUgEA5QHDswo9xFggaKEVrlBrDw5xTicEhQqlPVg8aF/Ee+AiADz0yWtC8uVIlklzwpulLC5VcHl31pTNUgfcklBzB2ZQLgXtRL99bO+mIisyEn0gDUXHAv8IhJWh2xciTOyNlkhQk5mzFf2pKgRmcEIKfWvU2aOzTOltRGXMQ5NQns81AxzHO40oDq0bEz6bgYn1w3ixuGoPlFiJ5ZQUQaUBF6eBq0JzT/WxqLW6Ek3a83MrLKUU/kLk0BNScrEGxatoaYbHOnelkK0QUhJNny5iAb8RaOS5CDLCFBmVlBBapL0a1G7zG0SAUlJOYau3KlLaRouiX2UYPaEuYrKAAdHMsuOQSonxaNUyUOArHQDm1ZgXu/j5xXiZ6XSl3USCAL0q5awpcwAVY6SMhYCpSm1XUtI+Ij0UebKJhmy0lSCkzRZBSRkeZcqIPoAGgvHpExhk7LiSMIcDLypKNZaijuDZPGWUHvh9Cja8jKsTASEqAQshqF9xXiSk/mTomJxumNg3C3CKwlxXQ+LUD91Ynk5ny+URKGNzXpfw+mjpMwSDybw+tIklT6e6KlqYtvnoAR7onLqPWHVgYAOoNBHXiARU1PHTv0+njuTmfL5QwOkR1KqCOFPM+XyiAQa1PK3Xh9NABzEJdCga7p90IVYclDAJIDgBmJCXSAVA8uGkNcQuc5CZYUmwV2iRpwKfjGHDqAQAVWcVbQ3+uMcfyfRti9mLDYibRITKdlNvr0LF9zn5GHEjDlQBLAUfnxblCgzFCYQhKlksHSlJyhrk01ctryh9hFOlmmJam+EgnweJw4k3yY5zrSL5g3T0icQKKXPl8o4VMHrpYA37o7UYFpMRVbw94itC39rvDfCJLTS58vlDAnMQ4IOoahI8CKiPLY/ZRlqUUq3aBpi56/SYVBmZcrKGmhMepy8z5fKEf6R4aachlJKzUKGVKgzOlwVJ16914xzQ5R0XB0xZicGpQKpglhKQ+6JssE3FMwJ689dHWyNlIRvpCnIooqWXSQNCSOMLdkbGXmeYjs2pREtDgvmG6S9hdri5eHaNkygzS0Bi4ZCAxFm3Yyw42tsqcr0jJLws8zFHOgByQDKUb8+0D0eraxrlSpoUM8xCg9kyynmK5zZuEagg8T5fKOFJcVPl04c46IxozbssirEKp6RTzAf4GLMh4ny+UcCTxPl8ooRRIUCaKUrqGah5CNEQyl7mg5a93KO5TxPl8oAIzlAJJNgCfCMC1EkOeNBQfz743T0HIamxsB8oxIkqJpm6kMPdGGblpRNIV7Fqf0ilFm7QvpkUD3uzQJ/SWTlJ3wwdjLUFaUCWcmrMNXhrPQUJzKNNW/pHA7XPl8o5JQce0bqV9HJSt4NZTWrdmPg9ekbRKcb1XSxGnP3xnwskk5iS2lq6Pbr4xcjEpKsvaJzeyFJej6X08o7cVqKTOedXotw8sgMou2tvEcbecQGGAO6AluAAFybDqTFibHeNKG1/CKZ5KUlRUbiiQHJJACQNSSQOpEaEF2BlZp5OkpDfvzCCe8JSk/wCJDYCM2zcIZctlMVqJUsi2Y3bkAyRySI1RzSds0R2IzJYUkpUAQQQQagg0IMSgiBiRKDLV2ayT/drPrJGhPtpF+IGb2mtUl4YYrCpmJKVWuCKEEVBB0INXhWFKQoIm3PoLAZMz/avinW4o4TvCfpkNHFozBi7jgSnpURVJBB9E8yVv5fKNKk+MCVRtZJxY8RAkxKIEseXugAlEVX8vl9c4lHDWAAaPNq2dKUuYFy0KWDdQBJSQGrwoaR6NJ8R9PCjaklUtZmBJUhQZSQKpNN7mCwBjLLDnHXZcJUyeA2HJQUqEpAWACDlS6XuzW0hrGHCY5K5aVSznYBw4zcDmrTj3axvjSqIuwiiYKBs1DZJbxi0zAHejamg8bR0XPj9eEMDLKlOQSF0qMxBDs1uNT5xqXY9I7HF26g+4wwOvBAI7CGQVcdfgY7AbjofhHQnz+vhAIGiIufr60juQO7B2Z2q3B4EW61+Xk0AEo4lLQINP5N5RxXDj7tfrnABxHHj9DyjsSaONAMipTR0JiIqX8PnE4BHWjCiRvEEEAcSbdPryjapUQ+jEtJjshMqCHZwQ4oR04QpTsdGb7MzSp3K87EUY7+V6g9/OGq0BVCHHvgSQBoEh3NhzroLuYAOYLDZBVRNA5JuQAHJ1NBU8OUaMDK7RQmn0E/dj2iQxmHkxITyJOoaGGwxnVUGkiySGMzg40l8vW13aKarEZSlekUkSC4lEEJicZFnYIIIQgiufh0rSUrAUk3BialMHOkZZW1ZSnyqdqlgflAAuxciZKtvy/aIKloH4gKrH4hXiDVUSScwCklJBDhQqCOoLERt/bMr2+OitH5coznBJmPMkKyEkk0ORZ1KkFq/iDHi9o2jka7JcSsE8n7/KAg8oguflpOT2Z0JLoJ0yzKB+RynlFlRevv8ACNk7JIBxwbvpE2PKOCaklnBPAFz4CsRVMKS2VZHJCy3gPKGI6pJuGjoJPDzjipzNRVXbdU1ObMO+K8LNUsFQlrFWKTlfrf8ArABZkPKKpeJ3sjgkPzoOnC0WYhK8u4gnyp14/VIqTh1JRnysRcEpdaeCSDccyXI0cwWgNFeXnFcyWSR10e9x8u+LUrBsYFJgsDleXnAQeUBmBqkCLJchag4SA9s5IPeMtITaXYFSHYWtziQB5ecXSsEprpHibeEUInINp0o1I4VC+zPrGy93rSJ5odM4Hc20+P8AKOseUdlqlkOJyKkMxSQXyAetV8yGr644iL5KZSiAFhRNhnFWAJ3Qz0Uk21EJ5EPizMoG1KxJjyjYrBpLkC1gCUgnupwEQlYBXrK7h8/5d8HkQUZq8o4kF9K2HIfXnG4YJJNiQLuTU+MWfqaPZHfX3wvKg4i9jy84gQTSnO/hDA4RBoEjrw6GJDAo4eZ+dYPKg4i1jyjhJHCNy8IguEpbiQ491zGRcpIssqPR/NIAENTTFRVXk/fHXPKKps8AOpgBckgAdTaO4eXMmegMo/vJgI/gllieqmH5rRTlXYUVYiaQ2pUWCQ5UrjlAr8BqQI3YTZRUypzUqmUKpBFis+uocPRGjkBUa8Hs5MtyHKj6S1VUeROg/CGA0EXKnpBIKkuLhxTrwjGU7LSLGgMYtoYWVOSBMVQFxlmKRViLoUDrC2ZsmQDRSg1vtllqg0BU2nmYgY9zxKEOH/R+R2gmBO8FZnzKO8+aztesPUwDJQR2ORIjHPx5BIEuaWo4SCOo3qiMRx08eqT/AIJ4f91n/pDqOQAKDi570Sct3MqocmlJtWbhwjRJ2gphmlTCauQgJGmhWTr5GN8EMDikghiHBoQdYWTtgIY9mTLf1RWX/AaJH5cvWGkECbXQCI4OZK9GW51mSlDMfzS5jcqBSrRdL2uoDelrVz7OcD4dk3gYbwND5X2KhejaaSHyzUnlJnHx+zrBL2sPWTM5ZZM8+Ly4YQNCGLp2NQoENNrf7GeH8EOOojNh+yR6AnJq/wBzOPmUOR1MOoGhqTWhUJpmIv8AeKB9rDzXTzS0tiesRAl69r3SJ4boMsO4IfNhSFeHxaEEsJpB4yZtDyaXrGj9qo4Tf8md/sjZBEt2MwS9qJq4mXP9jOs7+xEP1yS33a//AK83r/d8YZQQgFqMVJAA7NVAw/8AjzaWt9nSqU+A4RxeMlggolqBrXsJoIBABYiXeifAcIZwQwMY2mgaTP8AJnf7IiraiTpNA/7M5/8ARG6BoQGL9qoGkz/Jnf7IgnagPpCYOkqcX67kMIIAMX7VQKBMz/Jmgf6Ij+00G/adBKnf7KxvghgJFYwkBOSZN4jJMlg8KKSlIFqE+MSRgZixVKJI5b6vJkg9SsQ5aIkRXJhRiw2yEIIUxWoWUs5iPyvRH7oEbgIAI7EtgELdobPlkla15XYORLYOwDFSTU2q94ZRGZLCgygCOBDjzhAIDhsO336SAbfYMC3DJwHhFM3BSHIM1IPBpQbW2T6aPQfqUv2Efwj5RFWBQbpSeqRFJgYdnmWgFpoUCRcou34QKkNfgIZSJyVB0kKHEFxEU4NAslN3sL8bXi1EsAMAAOApAMlBBBEiOxyCCAAggggAIIIIACCCCAAggggAIIIIACCCCAAggggAIIIIACCCCAAggggA7HIIIACCCCAAggggAIIIIACCCCAAggggAIIIIYH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01284" y="79723"/>
            <a:ext cx="7553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Internationalization of Queen’s and Queen’s in China </a:t>
            </a:r>
            <a:endParaRPr lang="en-CA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549400"/>
            <a:ext cx="6578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More than 100 partner institutions around the globe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Member of the </a:t>
            </a:r>
            <a:r>
              <a:rPr lang="en-US" dirty="0" err="1" smtClean="0"/>
              <a:t>Matariki</a:t>
            </a:r>
            <a:r>
              <a:rPr lang="en-US" dirty="0" smtClean="0"/>
              <a:t> Network of Universities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BISC-</a:t>
            </a:r>
            <a:r>
              <a:rPr lang="en-US" dirty="0" err="1" smtClean="0"/>
              <a:t>Herstmonceux</a:t>
            </a:r>
            <a:r>
              <a:rPr lang="en-US" dirty="0" smtClean="0"/>
              <a:t> Castle  in Southeastern England</a:t>
            </a:r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pPr marL="285750" indent="-285750">
              <a:buFontTx/>
              <a:buChar char="•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45059" name="Picture 2" descr="D:\My Documents\My Projects\Business\Queen's University\Admissions\Admissions Presentation\Blank Slides\Admissions Presentation 1024x768 (Blank Slides)_Page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762000" y="457200"/>
            <a:ext cx="6934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/>
              <a:t>Matariki Network of Universities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762000" y="1066800"/>
            <a:ext cx="6780213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endParaRPr lang="en-CA" b="1" dirty="0"/>
          </a:p>
          <a:p>
            <a:pPr eaLnBrk="1" hangingPunct="1"/>
            <a:r>
              <a:rPr lang="en-CA" b="1" dirty="0">
                <a:hlinkClick r:id="rId4"/>
              </a:rPr>
              <a:t>Dartmouth College</a:t>
            </a:r>
            <a:endParaRPr lang="en-CA" b="1" dirty="0"/>
          </a:p>
          <a:p>
            <a:pPr eaLnBrk="1" hangingPunct="1"/>
            <a:r>
              <a:rPr lang="en-CA" dirty="0"/>
              <a:t>New Hampshire, United States of America</a:t>
            </a:r>
          </a:p>
          <a:p>
            <a:pPr eaLnBrk="1" hangingPunct="1"/>
            <a:r>
              <a:rPr lang="en-CA" b="1" dirty="0">
                <a:hlinkClick r:id="rId5"/>
              </a:rPr>
              <a:t>Durham University</a:t>
            </a:r>
            <a:endParaRPr lang="en-CA" b="1" dirty="0"/>
          </a:p>
          <a:p>
            <a:pPr eaLnBrk="1" hangingPunct="1"/>
            <a:r>
              <a:rPr lang="en-CA" dirty="0"/>
              <a:t>Durham, England</a:t>
            </a:r>
          </a:p>
          <a:p>
            <a:pPr eaLnBrk="1" hangingPunct="1"/>
            <a:r>
              <a:rPr lang="en-CA" b="1" dirty="0">
                <a:hlinkClick r:id="rId6"/>
              </a:rPr>
              <a:t>Queen’s University</a:t>
            </a:r>
            <a:endParaRPr lang="en-CA" b="1" dirty="0"/>
          </a:p>
          <a:p>
            <a:pPr eaLnBrk="1" hangingPunct="1"/>
            <a:r>
              <a:rPr lang="en-CA" dirty="0"/>
              <a:t>Kingston, Canada</a:t>
            </a:r>
          </a:p>
          <a:p>
            <a:pPr eaLnBrk="1" hangingPunct="1"/>
            <a:r>
              <a:rPr lang="en-CA" b="1" dirty="0">
                <a:hlinkClick r:id="rId7"/>
              </a:rPr>
              <a:t>University of Otago</a:t>
            </a:r>
            <a:endParaRPr lang="en-CA" b="1" dirty="0"/>
          </a:p>
          <a:p>
            <a:pPr eaLnBrk="1" hangingPunct="1"/>
            <a:r>
              <a:rPr lang="en-CA" dirty="0"/>
              <a:t>Dunedin, New Zealand</a:t>
            </a:r>
          </a:p>
          <a:p>
            <a:pPr eaLnBrk="1" hangingPunct="1"/>
            <a:r>
              <a:rPr lang="en-CA" b="1" dirty="0">
                <a:hlinkClick r:id="rId8"/>
              </a:rPr>
              <a:t>University of Tübingen</a:t>
            </a:r>
            <a:endParaRPr lang="en-CA" b="1" dirty="0"/>
          </a:p>
          <a:p>
            <a:pPr eaLnBrk="1" hangingPunct="1"/>
            <a:r>
              <a:rPr lang="en-CA" dirty="0" err="1"/>
              <a:t>Tübingen</a:t>
            </a:r>
            <a:r>
              <a:rPr lang="en-CA" dirty="0"/>
              <a:t>, Germany</a:t>
            </a:r>
          </a:p>
          <a:p>
            <a:pPr eaLnBrk="1" hangingPunct="1"/>
            <a:r>
              <a:rPr lang="en-CA" b="1" dirty="0">
                <a:hlinkClick r:id="rId9"/>
              </a:rPr>
              <a:t>The University of Western Australia</a:t>
            </a:r>
            <a:endParaRPr lang="en-CA" b="1" dirty="0"/>
          </a:p>
          <a:p>
            <a:pPr eaLnBrk="1" hangingPunct="1"/>
            <a:r>
              <a:rPr lang="en-CA" dirty="0"/>
              <a:t>Perth, Australia</a:t>
            </a:r>
          </a:p>
          <a:p>
            <a:pPr eaLnBrk="1" hangingPunct="1"/>
            <a:r>
              <a:rPr lang="en-CA" b="1" dirty="0">
                <a:hlinkClick r:id="rId10"/>
              </a:rPr>
              <a:t>Uppsala University</a:t>
            </a:r>
            <a:endParaRPr lang="en-CA" b="1" dirty="0"/>
          </a:p>
          <a:p>
            <a:pPr eaLnBrk="1" hangingPunct="1"/>
            <a:r>
              <a:rPr lang="en-CA" dirty="0"/>
              <a:t>Uppsala, Sweden</a:t>
            </a:r>
          </a:p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681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47107" name="Picture 2" descr="D:\My Documents\My Projects\Business\Queen's University\Admissions\Admissions Presentation\Blank Slides\Admissions Presentation 1024x768 (Blank Slides)_Page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762000" y="457200"/>
            <a:ext cx="6934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/>
              <a:t>Matariki Network of Universities</a:t>
            </a:r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838200" y="914400"/>
            <a:ext cx="6780213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endParaRPr lang="en-CA" b="1" dirty="0"/>
          </a:p>
          <a:p>
            <a:pPr eaLnBrk="1" hangingPunct="1"/>
            <a:r>
              <a:rPr lang="en-CA" sz="3200" b="1" dirty="0"/>
              <a:t>*</a:t>
            </a:r>
            <a:r>
              <a:rPr lang="en-CA" sz="3200" dirty="0"/>
              <a:t>Strong links between research and undergraduate teaching;</a:t>
            </a:r>
          </a:p>
          <a:p>
            <a:pPr eaLnBrk="1" hangingPunct="1"/>
            <a:endParaRPr lang="en-CA" sz="3200" dirty="0"/>
          </a:p>
          <a:p>
            <a:pPr eaLnBrk="1" hangingPunct="1"/>
            <a:r>
              <a:rPr lang="en-CA" sz="3200" b="1" dirty="0"/>
              <a:t>*</a:t>
            </a:r>
            <a:r>
              <a:rPr lang="en-CA" sz="3200" dirty="0"/>
              <a:t>A  rich learning environment, in which cultural and sporting activities, as well as social and community endeavours, feature alongside academic learning;</a:t>
            </a:r>
          </a:p>
          <a:p>
            <a:pPr eaLnBrk="1" hangingPunct="1"/>
            <a:endParaRPr lang="en-CA" sz="3200" dirty="0"/>
          </a:p>
          <a:p>
            <a:pPr eaLnBrk="1" hangingPunct="1"/>
            <a:r>
              <a:rPr lang="en-CA" sz="3200" b="1" dirty="0"/>
              <a:t>*</a:t>
            </a:r>
            <a:r>
              <a:rPr lang="en-CA" sz="3200" dirty="0"/>
              <a:t>Strong commitment to social and global responsibility.</a:t>
            </a:r>
          </a:p>
          <a:p>
            <a:pPr eaLnBrk="1" hangingPunct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701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Calibri" charset="0"/>
              </a:rPr>
              <a:t>jaiwei</a:t>
            </a:r>
            <a:endParaRPr lang="en-US">
              <a:latin typeface="Calibri" charset="0"/>
            </a:endParaRP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51203" name="Picture 2" descr="D:\My Documents\My Projects\Business\Queen's University\Admissions\Admissions Presentation\Blank Slides\Admissions Presentation 1024x768 (Blank Slides)_Page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70104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Optima" charset="0"/>
              </a:rPr>
              <a:t>Major University Partners</a:t>
            </a:r>
            <a:r>
              <a:rPr lang="en-US" b="1" dirty="0">
                <a:latin typeface="Optima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Optima" charset="0"/>
              </a:rPr>
              <a:t>   </a:t>
            </a:r>
            <a:r>
              <a:rPr lang="en-US" sz="1800" b="1" dirty="0" err="1">
                <a:latin typeface="Optima" charset="0"/>
              </a:rPr>
              <a:t>Fudan</a:t>
            </a:r>
            <a:r>
              <a:rPr lang="en-US" sz="1800" b="1" dirty="0">
                <a:latin typeface="Optima" charset="0"/>
              </a:rPr>
              <a:t> University, </a:t>
            </a:r>
            <a:r>
              <a:rPr lang="en-US" sz="1800" b="1" dirty="0" err="1">
                <a:latin typeface="Optima" charset="0"/>
              </a:rPr>
              <a:t>Tongji</a:t>
            </a:r>
            <a:r>
              <a:rPr lang="en-US" sz="1800" b="1" dirty="0">
                <a:latin typeface="Optima" charset="0"/>
              </a:rPr>
              <a:t> University, </a:t>
            </a:r>
            <a:r>
              <a:rPr lang="en-US" sz="1800" b="1" dirty="0" err="1">
                <a:latin typeface="Optima" charset="0"/>
              </a:rPr>
              <a:t>Renmin</a:t>
            </a:r>
            <a:r>
              <a:rPr lang="en-US" sz="1800" b="1" dirty="0">
                <a:latin typeface="Optima" charset="0"/>
              </a:rPr>
              <a:t> University of China, Jilin University, BJNU 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Optima" charset="0"/>
              </a:rPr>
              <a:t>    Student exchange and other faculty links with </a:t>
            </a:r>
            <a:r>
              <a:rPr lang="en-US" altLang="zh-CN" sz="1800" b="1" dirty="0">
                <a:latin typeface="Optima" charset="0"/>
              </a:rPr>
              <a:t>SYSU</a:t>
            </a:r>
            <a:r>
              <a:rPr lang="zh-CN" altLang="en-US" sz="1800" b="1" dirty="0">
                <a:latin typeface="Optima" charset="0"/>
              </a:rPr>
              <a:t>，</a:t>
            </a:r>
            <a:r>
              <a:rPr lang="en-US" altLang="ja-JP" sz="1800" b="1" dirty="0">
                <a:latin typeface="Optima" charset="0"/>
              </a:rPr>
              <a:t>PKU, 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1800" b="1" dirty="0">
                <a:latin typeface="Optima" charset="0"/>
              </a:rPr>
              <a:t>        </a:t>
            </a:r>
            <a:r>
              <a:rPr lang="en-US" sz="1800" b="1" dirty="0">
                <a:latin typeface="Optima" charset="0"/>
              </a:rPr>
              <a:t>Tsinghua U, SUFE, </a:t>
            </a:r>
            <a:r>
              <a:rPr lang="en-US" altLang="ja-JP" sz="1800" b="1" dirty="0">
                <a:latin typeface="Optima" charset="0"/>
              </a:rPr>
              <a:t>CEIBS,</a:t>
            </a:r>
            <a:r>
              <a:rPr lang="zh-CN" altLang="en-US" sz="1800" b="1" dirty="0">
                <a:latin typeface="Optima" charset="0"/>
              </a:rPr>
              <a:t> </a:t>
            </a:r>
            <a:endParaRPr lang="en-CA" altLang="zh-CN" sz="1800" b="1" dirty="0">
              <a:latin typeface="Optim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CA" altLang="ja-JP" sz="1800" b="1" dirty="0">
                <a:latin typeface="Optima" charset="0"/>
              </a:rPr>
              <a:t>     </a:t>
            </a:r>
            <a:endParaRPr lang="en-US" altLang="ja-JP" sz="1800" b="1" dirty="0">
              <a:latin typeface="Optim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latin typeface="Optima" charset="0"/>
              </a:rPr>
              <a:t>Major Government Partners</a:t>
            </a:r>
            <a:r>
              <a:rPr lang="en-US" b="1" dirty="0">
                <a:latin typeface="Optima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Optima" charset="0"/>
              </a:rPr>
              <a:t>  </a:t>
            </a:r>
            <a:r>
              <a:rPr lang="en-US" sz="1800" b="1" dirty="0">
                <a:latin typeface="Optima" charset="0"/>
              </a:rPr>
              <a:t>CELAP, CASS, CAS, CSC, MLR, SMGFAO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1800" b="1" dirty="0">
                <a:latin typeface="Optima" charset="0"/>
              </a:rPr>
              <a:t> </a:t>
            </a:r>
            <a:r>
              <a:rPr lang="en-CA" altLang="zh-CN" b="1" dirty="0">
                <a:solidFill>
                  <a:srgbClr val="3366FF"/>
                </a:solidFill>
                <a:latin typeface="Optima" charset="0"/>
              </a:rPr>
              <a:t>Queen’s China Liaison Office</a:t>
            </a:r>
            <a:r>
              <a:rPr lang="zh-CN" altLang="en-US" sz="1800" b="1" dirty="0">
                <a:solidFill>
                  <a:srgbClr val="3366FF"/>
                </a:solidFill>
                <a:latin typeface="Optima" charset="0"/>
              </a:rPr>
              <a:t> </a:t>
            </a:r>
            <a:r>
              <a:rPr lang="zh-CN" altLang="en-US" sz="1800" b="1" dirty="0">
                <a:latin typeface="Optima" charset="0"/>
              </a:rPr>
              <a:t>  </a:t>
            </a:r>
            <a:r>
              <a:rPr lang="en-US" sz="1800" b="1" dirty="0">
                <a:latin typeface="Optima" charset="0"/>
              </a:rPr>
              <a:t> 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Optima" charset="0"/>
              </a:rPr>
              <a:t>   Established 2007, located in Shanghai, it is for coordination of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Optima" charset="0"/>
              </a:rPr>
              <a:t>        anything Queen’s has to do in/on China: student recruitment,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Optima" charset="0"/>
              </a:rPr>
              <a:t>        academic programs, research collaboration, and alumni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Optima" charset="0"/>
              </a:rPr>
              <a:t>        relations </a:t>
            </a:r>
            <a:endParaRPr lang="en-US" b="1" dirty="0">
              <a:latin typeface="Optima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800" dirty="0">
              <a:latin typeface="Optima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800" dirty="0">
              <a:latin typeface="Optima" charset="0"/>
            </a:endParaRPr>
          </a:p>
        </p:txBody>
      </p:sp>
      <p:sp>
        <p:nvSpPr>
          <p:cNvPr id="51205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3810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8000"/>
                </a:solidFill>
                <a:latin typeface="Optima" charset="0"/>
              </a:rPr>
              <a:t>Queen’s China Link</a:t>
            </a:r>
            <a:endParaRPr lang="en-US" sz="2800">
              <a:solidFill>
                <a:srgbClr val="008000"/>
              </a:solidFill>
              <a:latin typeface="Optima" charset="0"/>
            </a:endParaRPr>
          </a:p>
          <a:p>
            <a:pPr eaLnBrk="1" hangingPunct="1"/>
            <a:endParaRPr lang="en-US" sz="1600">
              <a:latin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4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47" y="0"/>
            <a:ext cx="8068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rgbClr val="000099"/>
                </a:solidFill>
              </a:rPr>
              <a:t>Become a part of the Queen’s Community!  Here’s how to apply: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1340768"/>
            <a:ext cx="611214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Visit: </a:t>
            </a: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www.queensu.ca/sgs/</a:t>
            </a: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 for program information and instructions on how to apply </a:t>
            </a:r>
          </a:p>
          <a:p>
            <a:pPr>
              <a:buClr>
                <a:srgbClr val="FF0000"/>
              </a:buClr>
            </a:pPr>
            <a:endParaRPr lang="en-CA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Contact the department </a:t>
            </a:r>
          </a:p>
          <a:p>
            <a:pPr>
              <a:buClr>
                <a:srgbClr val="FF0000"/>
              </a:buClr>
            </a:pPr>
            <a:r>
              <a:rPr lang="en-CA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     about finding a </a:t>
            </a:r>
          </a:p>
          <a:p>
            <a:pPr>
              <a:buClr>
                <a:srgbClr val="FF0000"/>
              </a:buClr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      supervisor; indicate if </a:t>
            </a:r>
          </a:p>
          <a:p>
            <a:pPr>
              <a:buClr>
                <a:srgbClr val="FF0000"/>
              </a:buClr>
            </a:pPr>
            <a:r>
              <a:rPr lang="en-CA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     you have a scholarship</a:t>
            </a:r>
          </a:p>
          <a:p>
            <a:pPr>
              <a:buClr>
                <a:srgbClr val="FF0000"/>
              </a:buClr>
            </a:pPr>
            <a:endParaRPr lang="en-CA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Complete the online </a:t>
            </a:r>
          </a:p>
          <a:p>
            <a:pPr>
              <a:buClr>
                <a:srgbClr val="FF0000"/>
              </a:buClr>
            </a:pPr>
            <a:r>
              <a:rPr lang="en-CA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     application and provide </a:t>
            </a:r>
          </a:p>
          <a:p>
            <a:pPr>
              <a:buClr>
                <a:srgbClr val="FF0000"/>
              </a:buClr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      necessary documents; check </a:t>
            </a:r>
          </a:p>
          <a:p>
            <a:pPr>
              <a:buClr>
                <a:srgbClr val="FF0000"/>
              </a:buClr>
            </a:pPr>
            <a:r>
              <a:rPr lang="en-CA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     departmental deadlines</a:t>
            </a:r>
          </a:p>
          <a:p>
            <a:pPr>
              <a:buClr>
                <a:srgbClr val="FF0000"/>
              </a:buClr>
            </a:pPr>
            <a:endParaRPr lang="en-CA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-328" r="9055" b="-1"/>
          <a:stretch/>
        </p:blipFill>
        <p:spPr>
          <a:xfrm>
            <a:off x="6065913" y="1221191"/>
            <a:ext cx="2376264" cy="1898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41" y="3104992"/>
            <a:ext cx="1435812" cy="2128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37" y="3104992"/>
            <a:ext cx="1421904" cy="2132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53" y="3114753"/>
            <a:ext cx="1421904" cy="2132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t="11832" r="527" b="540"/>
          <a:stretch/>
        </p:blipFill>
        <p:spPr>
          <a:xfrm>
            <a:off x="4913192" y="5229200"/>
            <a:ext cx="3187199" cy="1640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5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1" r="3961" b="5703"/>
          <a:stretch/>
        </p:blipFill>
        <p:spPr bwMode="auto">
          <a:xfrm>
            <a:off x="3929743" y="20862"/>
            <a:ext cx="44472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9" y="20862"/>
            <a:ext cx="269979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2" y="548680"/>
            <a:ext cx="396044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CA" sz="3000" dirty="0" smtClean="0">
                <a:solidFill>
                  <a:srgbClr val="000099"/>
                </a:solidFill>
              </a:rPr>
              <a:t>Options to Meet Language Requirements</a:t>
            </a:r>
          </a:p>
          <a:p>
            <a:pPr>
              <a:buClr>
                <a:srgbClr val="FF0000"/>
              </a:buClr>
            </a:pP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1 year at a university with academic English instruction </a:t>
            </a:r>
            <a:endParaRPr lang="en-CA" sz="2800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Minimum IELTS, TOEFL, PTE or MELAB scores </a:t>
            </a:r>
            <a:endParaRPr lang="en-CA" sz="2800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A- in ESLA 150 of the English for Academic Purposes Program (EAP) at Queen’s School of English</a:t>
            </a:r>
            <a:endParaRPr lang="en-CA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5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m74\Desktop\new website graphics\photos\qsoe_clas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078" y="33708"/>
            <a:ext cx="1846587" cy="27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m74\Desktop\Desktop\photos for brochure - Copy\20120724-IMG_906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2752289"/>
            <a:ext cx="3088542" cy="210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/>
          <a:stretch/>
        </p:blipFill>
        <p:spPr bwMode="auto">
          <a:xfrm>
            <a:off x="5193885" y="4657900"/>
            <a:ext cx="3101780" cy="222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9078" y="27384"/>
            <a:ext cx="269979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0" y="548680"/>
            <a:ext cx="501437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CA" sz="3000" b="1" dirty="0" smtClean="0">
                <a:solidFill>
                  <a:srgbClr val="000099"/>
                </a:solidFill>
              </a:rPr>
              <a:t>Queen’s School of English</a:t>
            </a:r>
          </a:p>
          <a:p>
            <a:pPr>
              <a:buClr>
                <a:srgbClr val="FF0000"/>
              </a:buClr>
            </a:pPr>
            <a:r>
              <a:rPr lang="en-CA" sz="3000" dirty="0" smtClean="0">
                <a:solidFill>
                  <a:srgbClr val="000099"/>
                </a:solidFill>
              </a:rPr>
              <a:t>Conditional Admission</a:t>
            </a:r>
          </a:p>
          <a:p>
            <a:pPr>
              <a:buClr>
                <a:srgbClr val="FF0000"/>
              </a:buClr>
            </a:pP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international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students with scholarships that provide funding for English language studies</a:t>
            </a:r>
            <a:endParaRPr lang="en-CA" sz="2800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Minimum: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IELTS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6.0, TOEFL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iBT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71, or equivalent</a:t>
            </a:r>
            <a:endParaRPr lang="en-CA" sz="2800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>
                    <a:lumMod val="50000"/>
                  </a:schemeClr>
                </a:solidFill>
              </a:rPr>
              <a:t>1 to 3 sessions of the EAP Program with a final of A- in ESLA 150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Clr>
                <a:srgbClr val="FF0000"/>
              </a:buClr>
            </a:pPr>
            <a:r>
              <a:rPr lang="en-CA" sz="2800" b="1" dirty="0" smtClean="0">
                <a:solidFill>
                  <a:schemeClr val="bg1">
                    <a:lumMod val="50000"/>
                  </a:schemeClr>
                </a:solidFill>
              </a:rPr>
              <a:t>www.queensu.ca/qsoe</a:t>
            </a:r>
            <a:endParaRPr lang="en-CA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0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8" y="0"/>
            <a:ext cx="269979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2996952"/>
            <a:ext cx="74218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For details on how to apply to Queen’s go to :</a:t>
            </a:r>
          </a:p>
          <a:p>
            <a:r>
              <a:rPr lang="en-CA" sz="1600" dirty="0" smtClean="0">
                <a:hlinkClick r:id="rId4"/>
              </a:rPr>
              <a:t>http://www.queensu.ca/sgs/prospective-students/international-students-partnerships</a:t>
            </a:r>
            <a:endParaRPr lang="en-CA" sz="1600" dirty="0" smtClean="0"/>
          </a:p>
          <a:p>
            <a:endParaRPr lang="en-CA" sz="1600" dirty="0" smtClean="0"/>
          </a:p>
          <a:p>
            <a:r>
              <a:rPr lang="en-CA" sz="1600" dirty="0"/>
              <a:t>Programs:  </a:t>
            </a:r>
            <a:r>
              <a:rPr lang="en-CA" sz="1600" dirty="0">
                <a:hlinkClick r:id="rId5"/>
              </a:rPr>
              <a:t>http://www.queensu.ca/sgs/prospective-students/programs-</a:t>
            </a:r>
            <a:r>
              <a:rPr lang="en-CA" sz="1600" dirty="0" smtClean="0">
                <a:hlinkClick r:id="rId5"/>
              </a:rPr>
              <a:t>degrees</a:t>
            </a:r>
            <a:endParaRPr lang="en-CA" sz="1600" dirty="0" smtClean="0"/>
          </a:p>
          <a:p>
            <a:endParaRPr lang="en-CA" sz="1600" dirty="0"/>
          </a:p>
          <a:p>
            <a:endParaRPr lang="en-CA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451783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7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68" y="0"/>
            <a:ext cx="8388424" cy="6858000"/>
          </a:xfrm>
          <a:prstGeom prst="rect">
            <a:avLst/>
          </a:prstGeom>
          <a:blipFill dpi="0" rotWithShape="1">
            <a:blip r:embed="rId3">
              <a:alphaModFix amt="5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/>
          <a:stretch/>
        </p:blipFill>
        <p:spPr>
          <a:xfrm>
            <a:off x="6444208" y="0"/>
            <a:ext cx="2699792" cy="6858000"/>
          </a:xfrm>
          <a:prstGeom prst="rect">
            <a:avLst/>
          </a:prstGeom>
        </p:spPr>
      </p:pic>
      <p:pic>
        <p:nvPicPr>
          <p:cNvPr id="5" name="Picture 4" descr="Qlogo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4907280" cy="3371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22108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Thanks for your attention!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221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27384"/>
            <a:ext cx="283048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5197"/>
          <a:stretch/>
        </p:blipFill>
        <p:spPr>
          <a:xfrm>
            <a:off x="755576" y="296651"/>
            <a:ext cx="4991676" cy="626469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67944" y="1700808"/>
            <a:ext cx="2245573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23637" y="133147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Kingston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784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D:\My Documents\My Projects\Business\Queen's University\Admissions\Admissions Presentation\SORT SLIDES\Admissions Presentation 1024x768 PICTURE SLIDE TEMPLATE_Layout 1_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90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youssefd.AD\My Documents\My Downloads\queensae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97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5163" y="2132856"/>
            <a:ext cx="56771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About Kingston &amp; Queen’s</a:t>
            </a:r>
          </a:p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Research at Queen’s</a:t>
            </a:r>
          </a:p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Graduate Studies</a:t>
            </a:r>
          </a:p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C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 Students</a:t>
            </a:r>
          </a:p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to Apply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404664"/>
            <a:ext cx="1880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400" dirty="0" smtClean="0">
                <a:solidFill>
                  <a:srgbClr val="000099"/>
                </a:solidFill>
              </a:rPr>
              <a:t>Outline</a:t>
            </a:r>
            <a:endParaRPr lang="en-CA" sz="4400" dirty="0">
              <a:solidFill>
                <a:srgbClr val="000099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5536" y="1174105"/>
            <a:ext cx="468052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0" y="0"/>
            <a:ext cx="8316416" cy="6858000"/>
          </a:xfrm>
          <a:prstGeom prst="rect">
            <a:avLst/>
          </a:prstGeom>
          <a:blipFill dpi="0" rotWithShape="1">
            <a:blip r:embed="rId3">
              <a:alphaModFix amt="4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1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ityH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b="8322"/>
          <a:stretch/>
        </p:blipFill>
        <p:spPr>
          <a:xfrm>
            <a:off x="0" y="0"/>
            <a:ext cx="8244408" cy="4725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4941168"/>
            <a:ext cx="7553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Kingston is home to Queen’s University</a:t>
            </a:r>
          </a:p>
          <a:p>
            <a:endParaRPr lang="en-CA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It is a vibrant, midsize city of 150,000 </a:t>
            </a:r>
          </a:p>
          <a:p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and was Canada’s </a:t>
            </a:r>
            <a:r>
              <a:rPr lang="en-CA" sz="3200" dirty="0">
                <a:solidFill>
                  <a:schemeClr val="bg1">
                    <a:lumMod val="50000"/>
                  </a:schemeClr>
                </a:solidFill>
              </a:rPr>
              <a:t>first capital </a:t>
            </a: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city</a:t>
            </a:r>
            <a:endParaRPr lang="en-CA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6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0"/>
            <a:ext cx="283048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8256" y="4077072"/>
            <a:ext cx="84859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Kingston ranks in the top 5 of the world’s best </a:t>
            </a:r>
            <a:r>
              <a:rPr lang="en-CA" sz="3200" dirty="0">
                <a:solidFill>
                  <a:schemeClr val="bg1">
                    <a:lumMod val="50000"/>
                  </a:schemeClr>
                </a:solidFill>
              </a:rPr>
              <a:t>university </a:t>
            </a: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towns </a:t>
            </a:r>
            <a:r>
              <a:rPr lang="en-CA" sz="3200" dirty="0">
                <a:solidFill>
                  <a:schemeClr val="bg1">
                    <a:lumMod val="50000"/>
                  </a:schemeClr>
                </a:solidFill>
              </a:rPr>
              <a:t>to live in (BBC</a:t>
            </a: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Clr>
                <a:srgbClr val="F22E00"/>
              </a:buClr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schemeClr val="bg1">
                    <a:lumMod val="50000"/>
                  </a:schemeClr>
                </a:solidFill>
              </a:rPr>
              <a:t>A historic city with more than </a:t>
            </a: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21 national </a:t>
            </a:r>
            <a:r>
              <a:rPr lang="en-CA" sz="3200" dirty="0">
                <a:solidFill>
                  <a:schemeClr val="bg1">
                    <a:lumMod val="50000"/>
                  </a:schemeClr>
                </a:solidFill>
              </a:rPr>
              <a:t>heritage </a:t>
            </a: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sites</a:t>
            </a:r>
          </a:p>
          <a:p>
            <a:pPr marL="457200" indent="-457200">
              <a:buClr>
                <a:srgbClr val="F22E00"/>
              </a:buClr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bg1">
                    <a:lumMod val="50000"/>
                  </a:schemeClr>
                </a:solidFill>
              </a:rPr>
              <a:t>Located on the shore of Lake Ontario</a:t>
            </a:r>
            <a:endParaRPr lang="en-CA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http://www.experiencenorthkitsap.com/images/headers/Kingston%20From%20the%20Water%2002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6"/>
          <a:stretch/>
        </p:blipFill>
        <p:spPr bwMode="auto">
          <a:xfrm>
            <a:off x="276" y="0"/>
            <a:ext cx="825601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0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882"/>
            <a:ext cx="810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 smtClean="0">
                <a:solidFill>
                  <a:schemeClr val="bg1">
                    <a:lumMod val="50000"/>
                  </a:schemeClr>
                </a:solidFill>
              </a:rPr>
              <a:t>Queen’s University was founded in 1841 – </a:t>
            </a:r>
          </a:p>
          <a:p>
            <a:r>
              <a:rPr lang="en-CA" sz="3000" dirty="0" smtClean="0">
                <a:solidFill>
                  <a:schemeClr val="bg1">
                    <a:lumMod val="50000"/>
                  </a:schemeClr>
                </a:solidFill>
              </a:rPr>
              <a:t>the earliest degree-granting institution in the United Province of Canada</a:t>
            </a:r>
          </a:p>
          <a:p>
            <a:endParaRPr lang="en-CA" sz="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CA" sz="3000" dirty="0" smtClean="0">
                <a:solidFill>
                  <a:schemeClr val="bg1">
                    <a:lumMod val="50000"/>
                  </a:schemeClr>
                </a:solidFill>
              </a:rPr>
              <a:t>Current full-time enrolment is over 21,000 students</a:t>
            </a:r>
            <a:endParaRPr lang="en-CA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680"/>
            <a:ext cx="8316416" cy="4442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7" y="-2798"/>
            <a:ext cx="283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rientation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orientation 2013</Template>
  <TotalTime>6086</TotalTime>
  <Words>1150</Words>
  <Application>Microsoft Macintosh PowerPoint</Application>
  <PresentationFormat>On-screen Show (4:3)</PresentationFormat>
  <Paragraphs>209</Paragraphs>
  <Slides>28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orientation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jaiwei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Brouwer</dc:creator>
  <cp:lastModifiedBy>Zhiyao Zhang</cp:lastModifiedBy>
  <cp:revision>404</cp:revision>
  <cp:lastPrinted>2014-08-14T17:12:07Z</cp:lastPrinted>
  <dcterms:created xsi:type="dcterms:W3CDTF">2013-08-29T13:43:48Z</dcterms:created>
  <dcterms:modified xsi:type="dcterms:W3CDTF">2015-10-21T02:17:43Z</dcterms:modified>
</cp:coreProperties>
</file>